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Roboto Slab"/>
      <p:regular r:id="rId25"/>
      <p:bold r:id="rId26"/>
    </p:embeddedFont>
    <p:embeddedFont>
      <p:font typeface="Robo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Slab-bold.fntdata"/><Relationship Id="rId25" Type="http://schemas.openxmlformats.org/officeDocument/2006/relationships/font" Target="fonts/RobotoSlab-regular.fntdata"/><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Robo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Hellooo and welcome! This is our final project for EDCI 338: Social Media and Personalized Learning</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04b1dda431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04b1dda431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Shelley was a great speaker in the interview. She managed to cover such amazing points. She began her interview with a </a:t>
            </a:r>
            <a:r>
              <a:rPr lang="en" sz="1400"/>
              <a:t>beautiful</a:t>
            </a:r>
            <a:r>
              <a:rPr lang="en" sz="1400"/>
              <a:t> introduction into her background and her life path and talked about her book on inclusion and diversity which she uses some really great visuals to help </a:t>
            </a:r>
            <a:r>
              <a:rPr lang="en" sz="1400"/>
              <a:t>keep</a:t>
            </a:r>
            <a:r>
              <a:rPr lang="en" sz="1400"/>
              <a:t> the readers in the know. Lastly she ended on such a great note about </a:t>
            </a:r>
            <a:r>
              <a:rPr lang="en" sz="1400"/>
              <a:t>diversity</a:t>
            </a:r>
            <a:r>
              <a:rPr lang="en" sz="1400"/>
              <a:t> nd inclusions. The biggest takeaways i managed to get was when she talked about how there is always an interchanging role between the teacher and a student and how we are always learning. She also goes on to mention how important it is to be able to shed our past versions of ourselves and our knowledge to constantly be able to embrace new and ever changing learning. She talks about how these learning networks helps us view the world and helps shed some biases and maybe also mitigate these information with new ones as we are, once again, like a sponge to be able to absorb more and more from what we are fed. </a:t>
            </a:r>
            <a:endParaRPr sz="1400"/>
          </a:p>
          <a:p>
            <a:pPr indent="0" lvl="0" marL="0" rtl="0" algn="l">
              <a:spcBef>
                <a:spcPts val="0"/>
              </a:spcBef>
              <a:spcAft>
                <a:spcPts val="0"/>
              </a:spcAft>
              <a:buNone/>
            </a:pPr>
            <a:r>
              <a:rPr lang="en" sz="1400"/>
              <a:t>She later goes into how by doing so, we are able to reach more hearts, and more people can resonate. The vast importance of inclusion and diversity, still baffles me sometimes. </a:t>
            </a:r>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04b1dda431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04b1dda431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that we know more about PLN’s, let’s look into the practical aspect of them, and how create a PLN to help us elevate a social media campaign.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law of </a:t>
            </a:r>
            <a:r>
              <a:rPr lang="en"/>
              <a:t>effort</a:t>
            </a:r>
            <a:r>
              <a:rPr lang="en"/>
              <a:t> is pretty simple: the effort you put in is the effort you get out.</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000">
                <a:solidFill>
                  <a:schemeClr val="dk1"/>
                </a:solidFill>
              </a:rPr>
              <a:t>In knowing this, prior engaging a social media campaign on instagram for a fundraiser within an an environmental education organization, I would work on creating my PLN by following accounts for similar organizations and studying up on how they’ve attempted similar scenarios and engaging with their content. I would also participate in a few workshops and webinars focused on launching social media campaigns and make connections through those spaces.</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In order to create the social media campaign, I would focus on posting frequently and consistently on Instagram using interesting photos coupled with fun facts. These posts would pose questions to the viewers asking for their engagement, and would be posted in a count down style to get the audience excited about the upcoming fundraiser. </a:t>
            </a:r>
            <a:endParaRPr sz="10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04b1dda431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04b1dda431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Times New Roman"/>
              <a:buChar char="●"/>
            </a:pPr>
            <a:r>
              <a:rPr lang="en" sz="1200">
                <a:solidFill>
                  <a:schemeClr val="dk1"/>
                </a:solidFill>
                <a:highlight>
                  <a:srgbClr val="FFFFFF"/>
                </a:highlight>
                <a:latin typeface="Times New Roman"/>
                <a:ea typeface="Times New Roman"/>
                <a:cs typeface="Times New Roman"/>
                <a:sym typeface="Times New Roman"/>
              </a:rPr>
              <a:t>Jody Vance- sports broadcaster (17 years), breakfast tv at citytv (5 years), own business now, podcast</a:t>
            </a:r>
            <a:endParaRPr sz="1200">
              <a:solidFill>
                <a:schemeClr val="dk1"/>
              </a:solidFill>
              <a:highlight>
                <a:srgbClr val="FFFFFF"/>
              </a:highlight>
              <a:latin typeface="Times New Roman"/>
              <a:ea typeface="Times New Roman"/>
              <a:cs typeface="Times New Roman"/>
              <a:sym typeface="Times New Roman"/>
            </a:endParaRPr>
          </a:p>
          <a:p>
            <a:pPr indent="-330200" lvl="0" marL="457200" rtl="0" algn="l">
              <a:lnSpc>
                <a:spcPct val="115000"/>
              </a:lnSpc>
              <a:spcBef>
                <a:spcPts val="0"/>
              </a:spcBef>
              <a:spcAft>
                <a:spcPts val="0"/>
              </a:spcAft>
              <a:buClr>
                <a:schemeClr val="dk1"/>
              </a:buClr>
              <a:buSzPts val="1600"/>
              <a:buFont typeface="Times New Roman"/>
              <a:buChar char="●"/>
            </a:pPr>
            <a:r>
              <a:rPr lang="en" sz="1600">
                <a:solidFill>
                  <a:schemeClr val="dk1"/>
                </a:solidFill>
                <a:highlight>
                  <a:srgbClr val="FFFFFF"/>
                </a:highlight>
                <a:latin typeface="Times New Roman"/>
                <a:ea typeface="Times New Roman"/>
                <a:cs typeface="Times New Roman"/>
                <a:sym typeface="Times New Roman"/>
              </a:rPr>
              <a:t>First female in Canadian history to host her own sports show on prime time </a:t>
            </a:r>
            <a:endParaRPr sz="1600">
              <a:solidFill>
                <a:schemeClr val="dk1"/>
              </a:solidFill>
              <a:highlight>
                <a:srgbClr val="FFFFFF"/>
              </a:highlight>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 sz="1200">
                <a:solidFill>
                  <a:schemeClr val="dk1"/>
                </a:solidFill>
                <a:highlight>
                  <a:srgbClr val="FFFFFF"/>
                </a:highlight>
                <a:latin typeface="Times New Roman"/>
                <a:ea typeface="Times New Roman"/>
                <a:cs typeface="Times New Roman"/>
                <a:sym typeface="Times New Roman"/>
              </a:rPr>
              <a:t>Talks about reputation and how fragile it can be </a:t>
            </a:r>
            <a:endParaRPr sz="1200">
              <a:solidFill>
                <a:schemeClr val="dk1"/>
              </a:solidFill>
              <a:highlight>
                <a:srgbClr val="FFFFFF"/>
              </a:highlight>
              <a:latin typeface="Times New Roman"/>
              <a:ea typeface="Times New Roman"/>
              <a:cs typeface="Times New Roman"/>
              <a:sym typeface="Times New Roman"/>
            </a:endParaRPr>
          </a:p>
          <a:p>
            <a:pPr indent="-304800" lvl="1" marL="914400" rtl="0" algn="l">
              <a:lnSpc>
                <a:spcPct val="115000"/>
              </a:lnSpc>
              <a:spcBef>
                <a:spcPts val="0"/>
              </a:spcBef>
              <a:spcAft>
                <a:spcPts val="0"/>
              </a:spcAft>
              <a:buClr>
                <a:schemeClr val="dk1"/>
              </a:buClr>
              <a:buSzPts val="1200"/>
              <a:buFont typeface="Times New Roman"/>
              <a:buChar char="○"/>
            </a:pPr>
            <a:r>
              <a:rPr lang="en" sz="1200">
                <a:solidFill>
                  <a:schemeClr val="dk1"/>
                </a:solidFill>
                <a:highlight>
                  <a:srgbClr val="FFFFFF"/>
                </a:highlight>
                <a:latin typeface="Times New Roman"/>
                <a:ea typeface="Times New Roman"/>
                <a:cs typeface="Times New Roman"/>
                <a:sym typeface="Times New Roman"/>
              </a:rPr>
              <a:t>Like jody said “It takes a lifetime to build a reputation and a heartbeat to break it” -Jody Vance</a:t>
            </a:r>
            <a:endParaRPr sz="1200">
              <a:solidFill>
                <a:schemeClr val="dk1"/>
              </a:solidFill>
              <a:highlight>
                <a:srgbClr val="FFFFFF"/>
              </a:highlight>
              <a:latin typeface="Times New Roman"/>
              <a:ea typeface="Times New Roman"/>
              <a:cs typeface="Times New Roman"/>
              <a:sym typeface="Times New Roman"/>
            </a:endParaRPr>
          </a:p>
          <a:p>
            <a:pPr indent="-304800" lvl="1" marL="914400" rtl="0" algn="l">
              <a:lnSpc>
                <a:spcPct val="115000"/>
              </a:lnSpc>
              <a:spcBef>
                <a:spcPts val="0"/>
              </a:spcBef>
              <a:spcAft>
                <a:spcPts val="0"/>
              </a:spcAft>
              <a:buClr>
                <a:schemeClr val="dk1"/>
              </a:buClr>
              <a:buSzPts val="1200"/>
              <a:buFont typeface="Times New Roman"/>
              <a:buChar char="○"/>
            </a:pPr>
            <a:r>
              <a:rPr lang="en" sz="1200">
                <a:solidFill>
                  <a:schemeClr val="dk1"/>
                </a:solidFill>
                <a:highlight>
                  <a:srgbClr val="FFFFFF"/>
                </a:highlight>
                <a:latin typeface="Times New Roman"/>
                <a:ea typeface="Times New Roman"/>
                <a:cs typeface="Times New Roman"/>
                <a:sym typeface="Times New Roman"/>
              </a:rPr>
              <a:t>“Everything’s a postcard to the world” -Jody Vance</a:t>
            </a:r>
            <a:endParaRPr sz="1200">
              <a:solidFill>
                <a:schemeClr val="dk1"/>
              </a:solidFill>
              <a:highlight>
                <a:srgbClr val="FFFFFF"/>
              </a:highlight>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 sz="1200">
                <a:solidFill>
                  <a:schemeClr val="dk1"/>
                </a:solidFill>
                <a:highlight>
                  <a:srgbClr val="FFFFFF"/>
                </a:highlight>
                <a:latin typeface="Times New Roman"/>
                <a:ea typeface="Times New Roman"/>
                <a:cs typeface="Times New Roman"/>
                <a:sym typeface="Times New Roman"/>
              </a:rPr>
              <a:t>Which is why Companies have to be careful with who they hire, as their employees heavily make up and influence their reputation </a:t>
            </a:r>
            <a:endParaRPr sz="1200">
              <a:solidFill>
                <a:schemeClr val="dk1"/>
              </a:solidFill>
              <a:highlight>
                <a:srgbClr val="FFFFFF"/>
              </a:highlight>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 sz="1200">
                <a:solidFill>
                  <a:schemeClr val="dk1"/>
                </a:solidFill>
                <a:highlight>
                  <a:srgbClr val="FFFFFF"/>
                </a:highlight>
                <a:latin typeface="Times New Roman"/>
                <a:ea typeface="Times New Roman"/>
                <a:cs typeface="Times New Roman"/>
                <a:sym typeface="Times New Roman"/>
              </a:rPr>
              <a:t>When in the public eye, reputation is a huge thing and must be taken care of closely to not slip up, can have big consequences, specially when being an individual in the public eye</a:t>
            </a:r>
            <a:endParaRPr sz="1200">
              <a:solidFill>
                <a:schemeClr val="dk1"/>
              </a:solidFill>
              <a:highlight>
                <a:srgbClr val="FFFFFF"/>
              </a:highlight>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 sz="1200">
                <a:solidFill>
                  <a:schemeClr val="dk1"/>
                </a:solidFill>
                <a:highlight>
                  <a:srgbClr val="FFFFFF"/>
                </a:highlight>
                <a:latin typeface="Times New Roman"/>
                <a:ea typeface="Times New Roman"/>
                <a:cs typeface="Times New Roman"/>
                <a:sym typeface="Times New Roman"/>
              </a:rPr>
              <a:t>Example: </a:t>
            </a:r>
            <a:r>
              <a:rPr lang="en" sz="1400">
                <a:solidFill>
                  <a:srgbClr val="444444"/>
                </a:solidFill>
                <a:highlight>
                  <a:srgbClr val="FFFFFF"/>
                </a:highlight>
                <a:latin typeface="Times New Roman"/>
                <a:ea typeface="Times New Roman"/>
                <a:cs typeface="Times New Roman"/>
                <a:sym typeface="Times New Roman"/>
              </a:rPr>
              <a:t>A recent example in today's society, was the host of The Bachelor, Chris Harrison, getting fired over controversial comments </a:t>
            </a:r>
            <a:endParaRPr sz="1400">
              <a:solidFill>
                <a:srgbClr val="444444"/>
              </a:solidFill>
              <a:highlight>
                <a:srgbClr val="FFFFFF"/>
              </a:highlight>
              <a:latin typeface="Times New Roman"/>
              <a:ea typeface="Times New Roman"/>
              <a:cs typeface="Times New Roman"/>
              <a:sym typeface="Times New Roman"/>
            </a:endParaRPr>
          </a:p>
          <a:p>
            <a:pPr indent="-317500" lvl="0" marL="457200" rtl="0" algn="l">
              <a:lnSpc>
                <a:spcPct val="115000"/>
              </a:lnSpc>
              <a:spcBef>
                <a:spcPts val="0"/>
              </a:spcBef>
              <a:spcAft>
                <a:spcPts val="0"/>
              </a:spcAft>
              <a:buClr>
                <a:srgbClr val="444444"/>
              </a:buClr>
              <a:buSzPts val="1400"/>
              <a:buFont typeface="Times New Roman"/>
              <a:buChar char="●"/>
            </a:pPr>
            <a:r>
              <a:rPr lang="en" sz="1400">
                <a:solidFill>
                  <a:srgbClr val="444444"/>
                </a:solidFill>
                <a:highlight>
                  <a:srgbClr val="FFFFFF"/>
                </a:highlight>
                <a:latin typeface="Times New Roman"/>
                <a:ea typeface="Times New Roman"/>
                <a:cs typeface="Times New Roman"/>
                <a:sym typeface="Times New Roman"/>
              </a:rPr>
              <a:t>Chris had made a comment on national TV defending a former contestant’s racist behaviour, after photos circled around of Rachel Kirkconnel about attending an old south themed fraternity party a few years back.  Chris later “stepped down” from his position of 20 years in order to protect the reputation of the show and ABC’s network</a:t>
            </a:r>
            <a:endParaRPr sz="1400">
              <a:solidFill>
                <a:srgbClr val="444444"/>
              </a:solidFill>
              <a:highlight>
                <a:srgbClr val="FFFFFF"/>
              </a:highlight>
              <a:latin typeface="Times New Roman"/>
              <a:ea typeface="Times New Roman"/>
              <a:cs typeface="Times New Roman"/>
              <a:sym typeface="Times New Roman"/>
            </a:endParaRPr>
          </a:p>
          <a:p>
            <a:pPr indent="-317500" lvl="0" marL="457200" rtl="0" algn="l">
              <a:lnSpc>
                <a:spcPct val="115000"/>
              </a:lnSpc>
              <a:spcBef>
                <a:spcPts val="0"/>
              </a:spcBef>
              <a:spcAft>
                <a:spcPts val="0"/>
              </a:spcAft>
              <a:buClr>
                <a:srgbClr val="444444"/>
              </a:buClr>
              <a:buSzPts val="1400"/>
              <a:buFont typeface="Times New Roman"/>
              <a:buChar char="●"/>
            </a:pPr>
            <a:r>
              <a:rPr lang="en" sz="1400">
                <a:solidFill>
                  <a:srgbClr val="444444"/>
                </a:solidFill>
                <a:highlight>
                  <a:srgbClr val="FFFFFF"/>
                </a:highlight>
                <a:latin typeface="Times New Roman"/>
                <a:ea typeface="Times New Roman"/>
                <a:cs typeface="Times New Roman"/>
                <a:sym typeface="Times New Roman"/>
              </a:rPr>
              <a:t>The company had to protect their reputation and also publicly make it known that they dont support what was done or said </a:t>
            </a:r>
            <a:endParaRPr sz="1400">
              <a:solidFill>
                <a:srgbClr val="444444"/>
              </a:solidFill>
              <a:highlight>
                <a:srgbClr val="FFFFFF"/>
              </a:highlight>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444444"/>
              </a:buClr>
              <a:buSzPts val="1200"/>
              <a:buFont typeface="Times New Roman"/>
              <a:buChar char="●"/>
            </a:pPr>
            <a:r>
              <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444444"/>
              </a:buClr>
              <a:buSzPts val="1200"/>
              <a:buFont typeface="Times New Roman"/>
              <a:buChar char="●"/>
            </a:pPr>
            <a:r>
              <a:rPr lang="en" sz="1200">
                <a:solidFill>
                  <a:schemeClr val="dk1"/>
                </a:solidFill>
                <a:highlight>
                  <a:srgbClr val="FFFFFF"/>
                </a:highlight>
                <a:latin typeface="Times New Roman"/>
                <a:ea typeface="Times New Roman"/>
                <a:cs typeface="Times New Roman"/>
                <a:sym typeface="Times New Roman"/>
              </a:rPr>
              <a:t>Question: Do you think people should have freedom of expression on social media that doesn't affect their PLN and their professional PLN?</a:t>
            </a:r>
            <a:endParaRPr sz="1200">
              <a:solidFill>
                <a:schemeClr val="dk1"/>
              </a:solidFill>
              <a:highlight>
                <a:srgbClr val="FFFFFF"/>
              </a:highlight>
              <a:latin typeface="Times New Roman"/>
              <a:ea typeface="Times New Roman"/>
              <a:cs typeface="Times New Roman"/>
              <a:sym typeface="Times New Roman"/>
            </a:endParaRPr>
          </a:p>
          <a:p>
            <a:pPr indent="-304800" lvl="1" marL="914400" rtl="0" algn="l">
              <a:lnSpc>
                <a:spcPct val="115000"/>
              </a:lnSpc>
              <a:spcBef>
                <a:spcPts val="0"/>
              </a:spcBef>
              <a:spcAft>
                <a:spcPts val="0"/>
              </a:spcAft>
              <a:buClr>
                <a:schemeClr val="dk1"/>
              </a:buClr>
              <a:buSzPts val="1200"/>
              <a:buFont typeface="Times New Roman"/>
              <a:buChar char="○"/>
            </a:pPr>
            <a:r>
              <a:rPr lang="en" sz="1200">
                <a:solidFill>
                  <a:schemeClr val="dk1"/>
                </a:solidFill>
                <a:highlight>
                  <a:srgbClr val="FFFFFF"/>
                </a:highlight>
                <a:latin typeface="Times New Roman"/>
                <a:ea typeface="Times New Roman"/>
                <a:cs typeface="Times New Roman"/>
                <a:sym typeface="Times New Roman"/>
              </a:rPr>
              <a:t>Pros and cons to free expression, but people need to clearly understand the possible consequences, especially being a notable individual people have to be extremely careful with what they say </a:t>
            </a:r>
            <a:endParaRPr sz="12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04b1dda431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04b1dda431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t>
            </a:r>
            <a:r>
              <a:rPr lang="en"/>
              <a:t>nswer: I think freedom of speech is very important. </a:t>
            </a:r>
            <a:endParaRPr/>
          </a:p>
          <a:p>
            <a:pPr indent="0" lvl="0" marL="0" rtl="0" algn="l">
              <a:spcBef>
                <a:spcPts val="0"/>
              </a:spcBef>
              <a:spcAft>
                <a:spcPts val="0"/>
              </a:spcAft>
              <a:buNone/>
            </a:pPr>
            <a:r>
              <a:rPr lang="en"/>
              <a:t>Pros: We can learn from each other if we have different views from each other. free expression can show the diversity of the world, especially when celebrities speak about social issues that have not been discovered. </a:t>
            </a:r>
            <a:endParaRPr/>
          </a:p>
          <a:p>
            <a:pPr indent="0" lvl="0" marL="0" rtl="0" algn="l">
              <a:spcBef>
                <a:spcPts val="0"/>
              </a:spcBef>
              <a:spcAft>
                <a:spcPts val="0"/>
              </a:spcAft>
              <a:buNone/>
            </a:pPr>
            <a:r>
              <a:rPr lang="en"/>
              <a:t>cons: But at the same time, if we have different views, it may be about different religious beliefs, different cultures, which can lead to our speech not being understood and thus cyber violence by others.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04b1dda431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04b1dda431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04b1dda431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04b1dda431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larming how we did not get the chance to learn about </a:t>
            </a:r>
            <a:r>
              <a:rPr lang="en" sz="1600">
                <a:solidFill>
                  <a:schemeClr val="dk1"/>
                </a:solidFill>
                <a:highlight>
                  <a:srgbClr val="A64D79"/>
                </a:highlight>
                <a:latin typeface="Times New Roman"/>
                <a:ea typeface="Times New Roman"/>
                <a:cs typeface="Times New Roman"/>
                <a:sym typeface="Times New Roman"/>
              </a:rPr>
              <a:t>financial education </a:t>
            </a:r>
            <a:r>
              <a:rPr lang="en" sz="1600">
                <a:solidFill>
                  <a:schemeClr val="dk1"/>
                </a:solidFill>
                <a:latin typeface="Times New Roman"/>
                <a:ea typeface="Times New Roman"/>
                <a:cs typeface="Times New Roman"/>
                <a:sym typeface="Times New Roman"/>
              </a:rPr>
              <a:t>till we are in university or pursuing a degree in it when we all know the earlier we get into financial independence and learning about finance we are able to know way more!</a:t>
            </a:r>
            <a:endParaRPr sz="1600">
              <a:solidFill>
                <a:schemeClr val="dk1"/>
              </a:solidFill>
              <a:latin typeface="Times New Roman"/>
              <a:ea typeface="Times New Roman"/>
              <a:cs typeface="Times New Roman"/>
              <a:sym typeface="Times New Roman"/>
            </a:endParaRPr>
          </a:p>
          <a:p>
            <a:pPr indent="0" lvl="0" marL="457200" rtl="0" algn="l">
              <a:lnSpc>
                <a:spcPct val="115000"/>
              </a:lnSpc>
              <a:spcBef>
                <a:spcPts val="1200"/>
              </a:spcBef>
              <a:spcAft>
                <a:spcPts val="0"/>
              </a:spcAft>
              <a:buNone/>
            </a:pPr>
            <a:r>
              <a:rPr lang="en" sz="1600">
                <a:solidFill>
                  <a:schemeClr val="dk1"/>
                </a:solidFill>
                <a:latin typeface="Times New Roman"/>
                <a:ea typeface="Times New Roman"/>
                <a:cs typeface="Times New Roman"/>
                <a:sym typeface="Times New Roman"/>
              </a:rPr>
              <a:t>Reddit happens to be a common social media platform that promotes anonymity. This connects users from different walks of life that share similar interests. At first, I did not know what the stock market is and its benefits, till the moment i typed “retiring at 30” in my search bar i got pulled into a subreddit: “</a:t>
            </a:r>
            <a:r>
              <a:rPr lang="en" sz="1600">
                <a:solidFill>
                  <a:schemeClr val="dk1"/>
                </a:solidFill>
                <a:highlight>
                  <a:srgbClr val="A64D79"/>
                </a:highlight>
                <a:latin typeface="Times New Roman"/>
                <a:ea typeface="Times New Roman"/>
                <a:cs typeface="Times New Roman"/>
                <a:sym typeface="Times New Roman"/>
              </a:rPr>
              <a:t>personal finance canada</a:t>
            </a:r>
            <a:r>
              <a:rPr lang="en" sz="1600">
                <a:solidFill>
                  <a:schemeClr val="dk1"/>
                </a:solidFill>
                <a:latin typeface="Times New Roman"/>
                <a:ea typeface="Times New Roman"/>
                <a:cs typeface="Times New Roman"/>
                <a:sym typeface="Times New Roman"/>
              </a:rPr>
              <a:t>” and from that moment on, it felt as if i was down the rabbit hole… that is when i realized the crazy amount of information around financial freedom, investing, stock markets and great/helpful links to other experts in the field. </a:t>
            </a:r>
            <a:endParaRPr sz="1600">
              <a:solidFill>
                <a:schemeClr val="dk1"/>
              </a:solidFill>
              <a:latin typeface="Times New Roman"/>
              <a:ea typeface="Times New Roman"/>
              <a:cs typeface="Times New Roman"/>
              <a:sym typeface="Times New Roman"/>
            </a:endParaRPr>
          </a:p>
          <a:p>
            <a:pPr indent="0" lvl="0" marL="457200" rtl="0" algn="l">
              <a:lnSpc>
                <a:spcPct val="115000"/>
              </a:lnSpc>
              <a:spcBef>
                <a:spcPts val="1200"/>
              </a:spcBef>
              <a:spcAft>
                <a:spcPts val="0"/>
              </a:spcAft>
              <a:buNone/>
            </a:pPr>
            <a:r>
              <a:rPr lang="en" sz="1600">
                <a:solidFill>
                  <a:schemeClr val="dk1"/>
                </a:solidFill>
                <a:latin typeface="Times New Roman"/>
                <a:ea typeface="Times New Roman"/>
                <a:cs typeface="Times New Roman"/>
                <a:sym typeface="Times New Roman"/>
              </a:rPr>
              <a:t>It isn’t about what’s in the physical school curriculum but rather </a:t>
            </a:r>
            <a:r>
              <a:rPr lang="en" sz="1600">
                <a:solidFill>
                  <a:schemeClr val="dk1"/>
                </a:solidFill>
                <a:highlight>
                  <a:srgbClr val="A64D79"/>
                </a:highlight>
                <a:latin typeface="Times New Roman"/>
                <a:ea typeface="Times New Roman"/>
                <a:cs typeface="Times New Roman"/>
                <a:sym typeface="Times New Roman"/>
              </a:rPr>
              <a:t>abstract</a:t>
            </a:r>
            <a:r>
              <a:rPr lang="en" sz="1600">
                <a:solidFill>
                  <a:schemeClr val="dk1"/>
                </a:solidFill>
                <a:latin typeface="Times New Roman"/>
                <a:ea typeface="Times New Roman"/>
                <a:cs typeface="Times New Roman"/>
                <a:sym typeface="Times New Roman"/>
              </a:rPr>
              <a:t>, you are what you eat (consume). So feeding yourself, bit by bit, and i</a:t>
            </a:r>
            <a:r>
              <a:rPr i="1" lang="en" sz="1600">
                <a:solidFill>
                  <a:schemeClr val="dk1"/>
                </a:solidFill>
                <a:latin typeface="Times New Roman"/>
                <a:ea typeface="Times New Roman"/>
                <a:cs typeface="Times New Roman"/>
                <a:sym typeface="Times New Roman"/>
              </a:rPr>
              <a:t>ndulging in a personalized learning networld that helps you jump into an ocean of passion</a:t>
            </a:r>
            <a:r>
              <a:rPr lang="en" sz="1600">
                <a:solidFill>
                  <a:schemeClr val="dk1"/>
                </a:solidFill>
                <a:latin typeface="Times New Roman"/>
                <a:ea typeface="Times New Roman"/>
                <a:cs typeface="Times New Roman"/>
                <a:sym typeface="Times New Roman"/>
              </a:rPr>
              <a:t>, why hold back?</a:t>
            </a:r>
            <a:endParaRPr sz="1600">
              <a:solidFill>
                <a:schemeClr val="dk1"/>
              </a:solidFill>
              <a:latin typeface="Times New Roman"/>
              <a:ea typeface="Times New Roman"/>
              <a:cs typeface="Times New Roman"/>
              <a:sym typeface="Times New Roman"/>
            </a:endParaRPr>
          </a:p>
          <a:p>
            <a:pPr indent="0" lvl="0" marL="457200" rtl="0" algn="l">
              <a:lnSpc>
                <a:spcPct val="115000"/>
              </a:lnSpc>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04b1dda431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04b1dda431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1300">
                <a:solidFill>
                  <a:srgbClr val="444444"/>
                </a:solidFill>
              </a:rPr>
              <a:t>Text from marissa’s blog: “Media literacy is so important because there is so much information just waiting to be consumed within the media, which gives ample opportunity for incorrect information to be passed around. On the opposite end of the spectrum there is the possibility that information is withheld from some people or pushed down and never allowed to surface. To be media literate is to have the ability to critically analyze information you find in the media, and to be able to form a good opinion based on true, solid information.</a:t>
            </a:r>
            <a:endParaRPr sz="1300">
              <a:solidFill>
                <a:srgbClr val="444444"/>
              </a:solidFill>
            </a:endParaRPr>
          </a:p>
          <a:p>
            <a:pPr indent="0" lvl="0" marL="0" rtl="0" algn="l">
              <a:lnSpc>
                <a:spcPct val="150000"/>
              </a:lnSpc>
              <a:spcBef>
                <a:spcPts val="1500"/>
              </a:spcBef>
              <a:spcAft>
                <a:spcPts val="0"/>
              </a:spcAft>
              <a:buClr>
                <a:schemeClr val="dk1"/>
              </a:buClr>
              <a:buSzPts val="1100"/>
              <a:buFont typeface="Arial"/>
              <a:buNone/>
            </a:pPr>
            <a:r>
              <a:rPr lang="en" sz="1300">
                <a:solidFill>
                  <a:srgbClr val="444444"/>
                </a:solidFill>
              </a:rPr>
              <a:t>It’s important to have varied views within your PLN so you can have access to a wealth of different opinions and sources of information. In having this, you are able to use critical analysis skills to separate fact from fiction, and come to a consensus on your own, which will hopefully be the right one.”</a:t>
            </a:r>
            <a:endParaRPr sz="1300">
              <a:solidFill>
                <a:srgbClr val="444444"/>
              </a:solidFill>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04b1dda431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104b1dda431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Times New Roman"/>
              <a:buChar char="●"/>
            </a:pPr>
            <a:r>
              <a:rPr lang="en" sz="1200">
                <a:solidFill>
                  <a:schemeClr val="dk1"/>
                </a:solidFill>
                <a:highlight>
                  <a:srgbClr val="FFFFFF"/>
                </a:highlight>
                <a:latin typeface="Times New Roman"/>
                <a:ea typeface="Times New Roman"/>
                <a:cs typeface="Times New Roman"/>
                <a:sym typeface="Times New Roman"/>
              </a:rPr>
              <a:t>When it comes to engaging pln, our guest mo talked a about a lot of great ways</a:t>
            </a:r>
            <a:endParaRPr sz="1200">
              <a:solidFill>
                <a:schemeClr val="dk1"/>
              </a:solidFill>
              <a:highlight>
                <a:srgbClr val="FFFFFF"/>
              </a:highlight>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 sz="1200">
                <a:solidFill>
                  <a:schemeClr val="dk1"/>
                </a:solidFill>
                <a:highlight>
                  <a:srgbClr val="FFFFFF"/>
                </a:highlight>
                <a:latin typeface="Times New Roman"/>
                <a:ea typeface="Times New Roman"/>
                <a:cs typeface="Times New Roman"/>
                <a:sym typeface="Times New Roman"/>
              </a:rPr>
              <a:t>Mo Amir- This Is Vancolour podcast, also works in forestry </a:t>
            </a:r>
            <a:endParaRPr sz="1200">
              <a:solidFill>
                <a:schemeClr val="dk1"/>
              </a:solidFill>
              <a:highlight>
                <a:srgbClr val="FFFFFF"/>
              </a:highlight>
              <a:latin typeface="Times New Roman"/>
              <a:ea typeface="Times New Roman"/>
              <a:cs typeface="Times New Roman"/>
              <a:sym typeface="Times New Roman"/>
            </a:endParaRPr>
          </a:p>
          <a:p>
            <a:pPr indent="-304800" lvl="1" marL="914400" rtl="0" algn="l">
              <a:lnSpc>
                <a:spcPct val="115000"/>
              </a:lnSpc>
              <a:spcBef>
                <a:spcPts val="0"/>
              </a:spcBef>
              <a:spcAft>
                <a:spcPts val="0"/>
              </a:spcAft>
              <a:buClr>
                <a:schemeClr val="dk1"/>
              </a:buClr>
              <a:buSzPts val="1200"/>
              <a:buFont typeface="Times New Roman"/>
              <a:buChar char="○"/>
            </a:pPr>
            <a:r>
              <a:rPr lang="en" sz="1200">
                <a:solidFill>
                  <a:schemeClr val="dk1"/>
                </a:solidFill>
                <a:highlight>
                  <a:srgbClr val="FFFFFF"/>
                </a:highlight>
                <a:latin typeface="Times New Roman"/>
                <a:ea typeface="Times New Roman"/>
                <a:cs typeface="Times New Roman"/>
                <a:sym typeface="Times New Roman"/>
              </a:rPr>
              <a:t>Hes managed to have  a various amount of influential guests on his podcast ex: Jagmeet Singh NDP Leader</a:t>
            </a:r>
            <a:endParaRPr sz="1200">
              <a:solidFill>
                <a:schemeClr val="dk1"/>
              </a:solidFill>
              <a:highlight>
                <a:srgbClr val="FFFFFF"/>
              </a:highlight>
              <a:latin typeface="Times New Roman"/>
              <a:ea typeface="Times New Roman"/>
              <a:cs typeface="Times New Roman"/>
              <a:sym typeface="Times New Roman"/>
            </a:endParaRPr>
          </a:p>
          <a:p>
            <a:pPr indent="-304800" lvl="1" marL="914400" rtl="0" algn="l">
              <a:lnSpc>
                <a:spcPct val="115000"/>
              </a:lnSpc>
              <a:spcBef>
                <a:spcPts val="0"/>
              </a:spcBef>
              <a:spcAft>
                <a:spcPts val="0"/>
              </a:spcAft>
              <a:buClr>
                <a:schemeClr val="dk1"/>
              </a:buClr>
              <a:buSzPts val="1200"/>
              <a:buFont typeface="Times New Roman"/>
              <a:buChar char="○"/>
            </a:pPr>
            <a:r>
              <a:rPr lang="en" sz="1200">
                <a:solidFill>
                  <a:schemeClr val="dk1"/>
                </a:solidFill>
                <a:highlight>
                  <a:srgbClr val="FFFFFF"/>
                </a:highlight>
                <a:latin typeface="Times New Roman"/>
                <a:ea typeface="Times New Roman"/>
                <a:cs typeface="Times New Roman"/>
                <a:sym typeface="Times New Roman"/>
              </a:rPr>
              <a:t>Started as a hobby, not realizing the potential, not relying on it to pay bills</a:t>
            </a:r>
            <a:endParaRPr sz="1200">
              <a:solidFill>
                <a:schemeClr val="dk1"/>
              </a:solidFill>
              <a:highlight>
                <a:srgbClr val="FFFFFF"/>
              </a:highlight>
              <a:latin typeface="Times New Roman"/>
              <a:ea typeface="Times New Roman"/>
              <a:cs typeface="Times New Roman"/>
              <a:sym typeface="Times New Roman"/>
            </a:endParaRPr>
          </a:p>
          <a:p>
            <a:pPr indent="-304800" lvl="1" marL="914400" rtl="0" algn="l">
              <a:lnSpc>
                <a:spcPct val="115000"/>
              </a:lnSpc>
              <a:spcBef>
                <a:spcPts val="0"/>
              </a:spcBef>
              <a:spcAft>
                <a:spcPts val="0"/>
              </a:spcAft>
              <a:buClr>
                <a:schemeClr val="dk1"/>
              </a:buClr>
              <a:buSzPts val="1200"/>
              <a:buFont typeface="Times New Roman"/>
              <a:buChar char="○"/>
            </a:pPr>
            <a:r>
              <a:rPr lang="en" sz="1200">
                <a:solidFill>
                  <a:schemeClr val="dk1"/>
                </a:solidFill>
                <a:highlight>
                  <a:srgbClr val="FFFFFF"/>
                </a:highlight>
                <a:latin typeface="Times New Roman"/>
                <a:ea typeface="Times New Roman"/>
                <a:cs typeface="Times New Roman"/>
                <a:sym typeface="Times New Roman"/>
              </a:rPr>
              <a:t>In conversation can see how humble he is about it, didnt expect much of it </a:t>
            </a:r>
            <a:endParaRPr sz="1200">
              <a:solidFill>
                <a:schemeClr val="dk1"/>
              </a:solidFill>
              <a:highlight>
                <a:srgbClr val="FFFFFF"/>
              </a:highlight>
              <a:latin typeface="Times New Roman"/>
              <a:ea typeface="Times New Roman"/>
              <a:cs typeface="Times New Roman"/>
              <a:sym typeface="Times New Roman"/>
            </a:endParaRPr>
          </a:p>
          <a:p>
            <a:pPr indent="-304800" lvl="1" marL="914400" rtl="0" algn="l">
              <a:lnSpc>
                <a:spcPct val="115000"/>
              </a:lnSpc>
              <a:spcBef>
                <a:spcPts val="0"/>
              </a:spcBef>
              <a:spcAft>
                <a:spcPts val="0"/>
              </a:spcAft>
              <a:buClr>
                <a:schemeClr val="dk1"/>
              </a:buClr>
              <a:buSzPts val="1200"/>
              <a:buFont typeface="Times New Roman"/>
              <a:buChar char="○"/>
            </a:pPr>
            <a:r>
              <a:rPr lang="en" sz="1200">
                <a:solidFill>
                  <a:schemeClr val="dk1"/>
                </a:solidFill>
                <a:highlight>
                  <a:srgbClr val="FFFFFF"/>
                </a:highlight>
                <a:latin typeface="Times New Roman"/>
                <a:ea typeface="Times New Roman"/>
                <a:cs typeface="Times New Roman"/>
                <a:sym typeface="Times New Roman"/>
              </a:rPr>
              <a:t>Mo Realized while starting up his podcast  that twitter allows for direct communication whether they follow you or not</a:t>
            </a:r>
            <a:endParaRPr sz="1200">
              <a:solidFill>
                <a:schemeClr val="dk1"/>
              </a:solidFill>
              <a:highlight>
                <a:srgbClr val="FFFFFF"/>
              </a:highlight>
              <a:latin typeface="Times New Roman"/>
              <a:ea typeface="Times New Roman"/>
              <a:cs typeface="Times New Roman"/>
              <a:sym typeface="Times New Roman"/>
            </a:endParaRPr>
          </a:p>
          <a:p>
            <a:pPr indent="-304800" lvl="2" marL="1371600" rtl="0" algn="l">
              <a:lnSpc>
                <a:spcPct val="115000"/>
              </a:lnSpc>
              <a:spcBef>
                <a:spcPts val="0"/>
              </a:spcBef>
              <a:spcAft>
                <a:spcPts val="0"/>
              </a:spcAft>
              <a:buClr>
                <a:schemeClr val="dk1"/>
              </a:buClr>
              <a:buSzPts val="1200"/>
              <a:buFont typeface="Times New Roman"/>
              <a:buChar char="■"/>
            </a:pPr>
            <a:r>
              <a:rPr lang="en" sz="1200">
                <a:solidFill>
                  <a:schemeClr val="dk1"/>
                </a:solidFill>
                <a:highlight>
                  <a:srgbClr val="FFFFFF"/>
                </a:highlight>
                <a:latin typeface="Times New Roman"/>
                <a:ea typeface="Times New Roman"/>
                <a:cs typeface="Times New Roman"/>
                <a:sym typeface="Times New Roman"/>
              </a:rPr>
              <a:t>And this Emphasizes uniqueness of Twitter and how facebook and instagram dont have the same aspects</a:t>
            </a:r>
            <a:endParaRPr sz="1200">
              <a:solidFill>
                <a:schemeClr val="dk1"/>
              </a:solidFill>
              <a:highlight>
                <a:srgbClr val="FFFFFF"/>
              </a:highlight>
              <a:latin typeface="Times New Roman"/>
              <a:ea typeface="Times New Roman"/>
              <a:cs typeface="Times New Roman"/>
              <a:sym typeface="Times New Roman"/>
            </a:endParaRPr>
          </a:p>
          <a:p>
            <a:pPr indent="-304800" lvl="2" marL="1371600" rtl="0" algn="l">
              <a:lnSpc>
                <a:spcPct val="115000"/>
              </a:lnSpc>
              <a:spcBef>
                <a:spcPts val="0"/>
              </a:spcBef>
              <a:spcAft>
                <a:spcPts val="0"/>
              </a:spcAft>
              <a:buClr>
                <a:schemeClr val="dk1"/>
              </a:buClr>
              <a:buSzPts val="1200"/>
              <a:buFont typeface="Times New Roman"/>
              <a:buChar char="■"/>
            </a:pPr>
            <a:r>
              <a:rPr lang="en" sz="1200">
                <a:solidFill>
                  <a:schemeClr val="dk1"/>
                </a:solidFill>
                <a:highlight>
                  <a:srgbClr val="FFFFFF"/>
                </a:highlight>
                <a:latin typeface="Times New Roman"/>
                <a:ea typeface="Times New Roman"/>
                <a:cs typeface="Times New Roman"/>
                <a:sym typeface="Times New Roman"/>
              </a:rPr>
              <a:t>As Mo said “Networks are really important, and i think your reputation as well in terms of how you work with others” </a:t>
            </a:r>
            <a:endParaRPr sz="1200">
              <a:solidFill>
                <a:schemeClr val="dk1"/>
              </a:solidFill>
              <a:highlight>
                <a:srgbClr val="FFFFFF"/>
              </a:highlight>
              <a:latin typeface="Times New Roman"/>
              <a:ea typeface="Times New Roman"/>
              <a:cs typeface="Times New Roman"/>
              <a:sym typeface="Times New Roman"/>
            </a:endParaRPr>
          </a:p>
          <a:p>
            <a:pPr indent="-304800" lvl="2" marL="1371600" rtl="0" algn="l">
              <a:lnSpc>
                <a:spcPct val="115000"/>
              </a:lnSpc>
              <a:spcBef>
                <a:spcPts val="0"/>
              </a:spcBef>
              <a:spcAft>
                <a:spcPts val="0"/>
              </a:spcAft>
              <a:buClr>
                <a:schemeClr val="dk1"/>
              </a:buClr>
              <a:buSzPts val="1200"/>
              <a:buFont typeface="Times New Roman"/>
              <a:buChar char="■"/>
            </a:pPr>
            <a:r>
              <a:rPr lang="en" sz="1200">
                <a:solidFill>
                  <a:schemeClr val="dk1"/>
                </a:solidFill>
                <a:highlight>
                  <a:srgbClr val="FFFFFF"/>
                </a:highlight>
                <a:latin typeface="Times New Roman"/>
                <a:ea typeface="Times New Roman"/>
                <a:cs typeface="Times New Roman"/>
                <a:sym typeface="Times New Roman"/>
              </a:rPr>
              <a:t>He talks about the importance of Consistency, reliability, credibility → and how you have to prove it in your work to show your reliability </a:t>
            </a:r>
            <a:endParaRPr sz="1200">
              <a:solidFill>
                <a:schemeClr val="dk1"/>
              </a:solidFill>
              <a:highlight>
                <a:srgbClr val="FFFFFF"/>
              </a:highlight>
              <a:latin typeface="Times New Roman"/>
              <a:ea typeface="Times New Roman"/>
              <a:cs typeface="Times New Roman"/>
              <a:sym typeface="Times New Roman"/>
            </a:endParaRPr>
          </a:p>
          <a:p>
            <a:pPr indent="-304800" lvl="1" marL="914400" rtl="0" algn="l">
              <a:lnSpc>
                <a:spcPct val="115000"/>
              </a:lnSpc>
              <a:spcBef>
                <a:spcPts val="0"/>
              </a:spcBef>
              <a:spcAft>
                <a:spcPts val="0"/>
              </a:spcAft>
              <a:buClr>
                <a:schemeClr val="dk1"/>
              </a:buClr>
              <a:buSzPts val="1200"/>
              <a:buFont typeface="Times New Roman"/>
              <a:buChar char="○"/>
            </a:pPr>
            <a:r>
              <a:t/>
            </a:r>
            <a:endParaRPr sz="1200">
              <a:solidFill>
                <a:schemeClr val="dk1"/>
              </a:solidFill>
              <a:highlight>
                <a:srgbClr val="FFFFFF"/>
              </a:highlight>
              <a:latin typeface="Times New Roman"/>
              <a:ea typeface="Times New Roman"/>
              <a:cs typeface="Times New Roman"/>
              <a:sym typeface="Times New Roman"/>
            </a:endParaRPr>
          </a:p>
          <a:p>
            <a:pPr indent="-304800" lvl="1" marL="914400" rtl="0" algn="l">
              <a:lnSpc>
                <a:spcPct val="115000"/>
              </a:lnSpc>
              <a:spcBef>
                <a:spcPts val="0"/>
              </a:spcBef>
              <a:spcAft>
                <a:spcPts val="0"/>
              </a:spcAft>
              <a:buClr>
                <a:schemeClr val="dk1"/>
              </a:buClr>
              <a:buSzPts val="1200"/>
              <a:buFont typeface="Times New Roman"/>
              <a:buChar char="○"/>
            </a:pPr>
            <a:r>
              <a:rPr lang="en" sz="1200">
                <a:solidFill>
                  <a:schemeClr val="dk1"/>
                </a:solidFill>
                <a:highlight>
                  <a:srgbClr val="FFFFFF"/>
                </a:highlight>
                <a:latin typeface="Times New Roman"/>
                <a:ea typeface="Times New Roman"/>
                <a:cs typeface="Times New Roman"/>
                <a:sym typeface="Times New Roman"/>
              </a:rPr>
              <a:t>Social media definitely helps to  bring us together,it has helped the year to be more normal, without we would have been lost with little to no communication throughout isolation</a:t>
            </a:r>
            <a:endParaRPr sz="12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04b1dda431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04b1dda431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conclusion: PLN is a very useful way to expand our own studies, and it also make a great connection between you and others. Especially, i</a:t>
            </a:r>
            <a:r>
              <a:rPr lang="en"/>
              <a:t>n this age of information explosion, if we can build our own PLN, it would be a good way to classify those message and we would definitely get improve as well.</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05056d9cdb_1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05056d9cdb_1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04b1dda431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04b1dda431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1"/>
                </a:solidFill>
              </a:rPr>
              <a:t>A central topic that became a </a:t>
            </a:r>
            <a:r>
              <a:rPr lang="en" sz="1000">
                <a:solidFill>
                  <a:schemeClr val="dk1"/>
                </a:solidFill>
              </a:rPr>
              <a:t>recurring</a:t>
            </a:r>
            <a:r>
              <a:rPr lang="en" sz="1000">
                <a:solidFill>
                  <a:schemeClr val="dk1"/>
                </a:solidFill>
              </a:rPr>
              <a:t> theme </a:t>
            </a:r>
            <a:r>
              <a:rPr lang="en" sz="1000">
                <a:solidFill>
                  <a:schemeClr val="dk1"/>
                </a:solidFill>
              </a:rPr>
              <a:t>through</a:t>
            </a:r>
            <a:r>
              <a:rPr lang="en" sz="1000">
                <a:solidFill>
                  <a:schemeClr val="dk1"/>
                </a:solidFill>
              </a:rPr>
              <a:t> this course was the concept of personal </a:t>
            </a:r>
            <a:r>
              <a:rPr lang="en" sz="1000">
                <a:solidFill>
                  <a:schemeClr val="dk1"/>
                </a:solidFill>
              </a:rPr>
              <a:t>learning</a:t>
            </a:r>
            <a:r>
              <a:rPr lang="en" sz="1000">
                <a:solidFill>
                  <a:schemeClr val="dk1"/>
                </a:solidFill>
              </a:rPr>
              <a:t> networks.</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lang="en" sz="1000">
                <a:solidFill>
                  <a:schemeClr val="dk1"/>
                </a:solidFill>
              </a:rPr>
              <a:t>What is a PLN?</a:t>
            </a:r>
            <a:endParaRPr sz="1000">
              <a:solidFill>
                <a:schemeClr val="dk1"/>
              </a:solidFill>
            </a:endParaRPr>
          </a:p>
          <a:p>
            <a:pPr indent="0" lvl="0" marL="0" rtl="0" algn="l">
              <a:lnSpc>
                <a:spcPct val="115000"/>
              </a:lnSpc>
              <a:spcBef>
                <a:spcPts val="0"/>
              </a:spcBef>
              <a:spcAft>
                <a:spcPts val="0"/>
              </a:spcAft>
              <a:buNone/>
            </a:pPr>
            <a:r>
              <a:rPr lang="en" sz="1000">
                <a:solidFill>
                  <a:schemeClr val="dk1"/>
                </a:solidFill>
              </a:rPr>
              <a:t>→ </a:t>
            </a:r>
            <a:r>
              <a:rPr lang="en" sz="1000">
                <a:solidFill>
                  <a:schemeClr val="dk1"/>
                </a:solidFill>
              </a:rPr>
              <a:t>Personal</a:t>
            </a:r>
            <a:r>
              <a:rPr lang="en" sz="1000">
                <a:solidFill>
                  <a:schemeClr val="dk1"/>
                </a:solidFill>
              </a:rPr>
              <a:t> learning networks are a type of networking through the use of social media. This is a way that people can connect with each other by building and enhancing relationships in ways that have been made much simpler and more common by use of the internet. Social media has helped expedite this process like none other, as connections between people can be made quicker and easier than in the past.</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lang="en" sz="1000">
                <a:solidFill>
                  <a:schemeClr val="dk1"/>
                </a:solidFill>
              </a:rPr>
              <a:t>Motivators:</a:t>
            </a:r>
            <a:endParaRPr sz="1000">
              <a:solidFill>
                <a:schemeClr val="dk1"/>
              </a:solidFill>
            </a:endParaRPr>
          </a:p>
          <a:p>
            <a:pPr indent="0" lvl="0" marL="0" rtl="0" algn="l">
              <a:lnSpc>
                <a:spcPct val="115000"/>
              </a:lnSpc>
              <a:spcBef>
                <a:spcPts val="0"/>
              </a:spcBef>
              <a:spcAft>
                <a:spcPts val="0"/>
              </a:spcAft>
              <a:buNone/>
            </a:pPr>
            <a:r>
              <a:rPr lang="en" sz="1000">
                <a:solidFill>
                  <a:schemeClr val="dk1"/>
                </a:solidFill>
              </a:rPr>
              <a:t>→ There are numerous motivators that encourage individuals to participate in networked publics, but I would attribute the largest piece in the motivation puzzle to be FOMO, (or the fear of missing out). As the world grows each day, social media is there to document anything and everything that is going on, and no one wants to miss a minute of the action. By using social media to the best of its abilities, people are able to stay up to date with different things occurring around the world on a magnitude of scales. This can range from seeing a picture of your newborn niece in another part of the world and catching up with your loved ones in different time zones, to watching a press release and receiving information about something newsworthy. Other things that may motivate people to participate in networked places include personal gain, such as connections with followers or moving up the social ladder. </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04b1dda431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04b1dda431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digital </a:t>
            </a:r>
            <a:r>
              <a:rPr lang="en"/>
              <a:t>identity</a:t>
            </a:r>
            <a:r>
              <a:rPr lang="en"/>
              <a:t>?</a:t>
            </a:r>
            <a:endParaRPr/>
          </a:p>
          <a:p>
            <a:pPr indent="0" lvl="0" marL="0" rtl="0" algn="l">
              <a:spcBef>
                <a:spcPts val="0"/>
              </a:spcBef>
              <a:spcAft>
                <a:spcPts val="0"/>
              </a:spcAft>
              <a:buNone/>
            </a:pPr>
            <a:r>
              <a:rPr lang="en"/>
              <a:t>→ </a:t>
            </a:r>
            <a:r>
              <a:rPr lang="en" sz="1000">
                <a:solidFill>
                  <a:schemeClr val="dk1"/>
                </a:solidFill>
              </a:rPr>
              <a:t>A digital identity is the version of an individual or an organization that is portrayed on social media. The approach to digital identity, whether personal or professional, affects the use of social media in many ways, such as the type of interactions that are occurring. On a personal level, people may be less thoughtful about what they are putting onto the internet, whereas professionals may be more cautious about what they are posting. This could result in professionals censoring the content they post, creating a false depiction of who they truly are. Benefits of the convergence of digital identities can be the fostering of communities that come together to help in areas that need assistance.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Risk:</a:t>
            </a:r>
            <a:endParaRPr/>
          </a:p>
          <a:p>
            <a:pPr indent="0" lvl="0" marL="0" rtl="0" algn="l">
              <a:spcBef>
                <a:spcPts val="0"/>
              </a:spcBef>
              <a:spcAft>
                <a:spcPts val="0"/>
              </a:spcAft>
              <a:buNone/>
            </a:pPr>
            <a:r>
              <a:rPr lang="en"/>
              <a:t>→ </a:t>
            </a:r>
            <a:r>
              <a:rPr lang="en" sz="1000">
                <a:solidFill>
                  <a:schemeClr val="lt1"/>
                </a:solidFill>
              </a:rPr>
              <a:t>E</a:t>
            </a:r>
            <a:r>
              <a:rPr lang="en" sz="1000">
                <a:solidFill>
                  <a:schemeClr val="dk1"/>
                </a:solidFill>
              </a:rPr>
              <a:t> Risks associated with public communications may be comprising your reputation or finding yourself in a situation will less than pleasant individuals. Rewards associated with public communications may be expanding your network and connecting with more like minded people within your communities.</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000">
                <a:solidFill>
                  <a:schemeClr val="dk1"/>
                </a:solidFill>
              </a:rPr>
              <a:t>→ the internet is forever!</a:t>
            </a:r>
            <a:endParaRPr sz="1000">
              <a:solidFill>
                <a:schemeClr val="dk1"/>
              </a:solidFill>
            </a:endParaRPr>
          </a:p>
          <a:p>
            <a:pPr indent="0" lvl="0" marL="0" rtl="0" algn="l">
              <a:spcBef>
                <a:spcPts val="0"/>
              </a:spcBef>
              <a:spcAft>
                <a:spcPts val="0"/>
              </a:spcAft>
              <a:buNone/>
            </a:pPr>
            <a:r>
              <a:rPr lang="en" sz="1000">
                <a:solidFill>
                  <a:schemeClr val="dk1"/>
                </a:solidFill>
              </a:rPr>
              <a:t>→ the internet is an extremely powerful tool. When used for good, wonderful people can find their way to each other and incredible things can happen.</a:t>
            </a:r>
            <a:r>
              <a:rPr lang="en" sz="1000">
                <a:solidFill>
                  <a:schemeClr val="lt1"/>
                </a:solidFill>
              </a:rPr>
              <a:t>very reward comes coupled with risk, and there is plenty of that in public communications. Risks associated with public communications may be comprising your reputation or finding yourself in a situation will less than pleasant individuals. Rewards associated with public communications may be expanding your network and connecting with more like minded people within your communities.Every reward comes coupled with risk, and there is plenty of that in public communications. Risks associated with public communications may be comprising your reputation or finding yourself in a situation will less than pleasant individuals. Rewards associated with public communications may be expanding your network and connecting with more like minded people within your communities.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04b1dda431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04b1dda431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Times New Roman"/>
              <a:buChar char="●"/>
            </a:pPr>
            <a:r>
              <a:rPr lang="en" sz="1200">
                <a:solidFill>
                  <a:schemeClr val="dk1"/>
                </a:solidFill>
                <a:highlight>
                  <a:srgbClr val="FFFFFF"/>
                </a:highlight>
                <a:latin typeface="Times New Roman"/>
                <a:ea typeface="Times New Roman"/>
                <a:cs typeface="Times New Roman"/>
                <a:sym typeface="Times New Roman"/>
              </a:rPr>
              <a:t>Digital identity- an online presence of an individual </a:t>
            </a:r>
            <a:endParaRPr sz="1200">
              <a:solidFill>
                <a:schemeClr val="dk1"/>
              </a:solidFill>
              <a:highlight>
                <a:srgbClr val="FFFFFF"/>
              </a:highlight>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 sz="1200">
                <a:solidFill>
                  <a:schemeClr val="dk1"/>
                </a:solidFill>
                <a:highlight>
                  <a:srgbClr val="FFFFFF"/>
                </a:highlight>
                <a:latin typeface="Times New Roman"/>
                <a:ea typeface="Times New Roman"/>
                <a:cs typeface="Times New Roman"/>
                <a:sym typeface="Times New Roman"/>
              </a:rPr>
              <a:t>As a result from COVID-19, our digital identity were really the main and only identity we got to display at the time, they became much more prominent as we had no option of in person identity and who we were online displayed the entirety of who we were at the time</a:t>
            </a:r>
            <a:endParaRPr sz="1200">
              <a:solidFill>
                <a:schemeClr val="dk1"/>
              </a:solidFill>
              <a:highlight>
                <a:srgbClr val="FFFFFF"/>
              </a:highlight>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 sz="1200">
                <a:solidFill>
                  <a:schemeClr val="dk1"/>
                </a:solidFill>
                <a:highlight>
                  <a:srgbClr val="FFFFFF"/>
                </a:highlight>
                <a:latin typeface="Times New Roman"/>
                <a:ea typeface="Times New Roman"/>
                <a:cs typeface="Times New Roman"/>
                <a:sym typeface="Times New Roman"/>
              </a:rPr>
              <a:t>And it Makes it harder to trust the person on the other side of the screen, which is why knowing how to source out reliable information is a very important skill</a:t>
            </a:r>
            <a:endParaRPr sz="1200">
              <a:solidFill>
                <a:schemeClr val="dk1"/>
              </a:solidFill>
              <a:highlight>
                <a:srgbClr val="FFFFFF"/>
              </a:highlight>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 sz="1200">
                <a:solidFill>
                  <a:schemeClr val="dk1"/>
                </a:solidFill>
                <a:highlight>
                  <a:srgbClr val="FFFFFF"/>
                </a:highlight>
                <a:latin typeface="Times New Roman"/>
                <a:ea typeface="Times New Roman"/>
                <a:cs typeface="Times New Roman"/>
                <a:sym typeface="Times New Roman"/>
              </a:rPr>
              <a:t>when we use something on the internet, our mode of engagement tends to fall on a spectrum:</a:t>
            </a:r>
            <a:endParaRPr sz="1200">
              <a:solidFill>
                <a:schemeClr val="dk1"/>
              </a:solidFill>
              <a:highlight>
                <a:srgbClr val="FFFFFF"/>
              </a:highlight>
              <a:latin typeface="Times New Roman"/>
              <a:ea typeface="Times New Roman"/>
              <a:cs typeface="Times New Roman"/>
              <a:sym typeface="Times New Roman"/>
            </a:endParaRPr>
          </a:p>
          <a:p>
            <a:pPr indent="-304800" lvl="1" marL="914400" rtl="0" algn="l">
              <a:lnSpc>
                <a:spcPct val="115000"/>
              </a:lnSpc>
              <a:spcBef>
                <a:spcPts val="0"/>
              </a:spcBef>
              <a:spcAft>
                <a:spcPts val="0"/>
              </a:spcAft>
              <a:buClr>
                <a:schemeClr val="dk1"/>
              </a:buClr>
              <a:buSzPts val="1200"/>
              <a:buFont typeface="Times New Roman"/>
              <a:buChar char="○"/>
            </a:pPr>
            <a:r>
              <a:rPr lang="en" sz="1200">
                <a:solidFill>
                  <a:schemeClr val="dk1"/>
                </a:solidFill>
                <a:highlight>
                  <a:srgbClr val="FFFFFF"/>
                </a:highlight>
                <a:latin typeface="Times New Roman"/>
                <a:ea typeface="Times New Roman"/>
                <a:cs typeface="Times New Roman"/>
                <a:sym typeface="Times New Roman"/>
              </a:rPr>
              <a:t>Visitor mode- entails using something on the internet without leaving a trace ex: google search</a:t>
            </a:r>
            <a:endParaRPr sz="1200">
              <a:solidFill>
                <a:schemeClr val="dk1"/>
              </a:solidFill>
              <a:highlight>
                <a:srgbClr val="FFFFFF"/>
              </a:highlight>
              <a:latin typeface="Times New Roman"/>
              <a:ea typeface="Times New Roman"/>
              <a:cs typeface="Times New Roman"/>
              <a:sym typeface="Times New Roman"/>
            </a:endParaRPr>
          </a:p>
          <a:p>
            <a:pPr indent="-304800" lvl="1" marL="914400" rtl="0" algn="l">
              <a:lnSpc>
                <a:spcPct val="115000"/>
              </a:lnSpc>
              <a:spcBef>
                <a:spcPts val="0"/>
              </a:spcBef>
              <a:spcAft>
                <a:spcPts val="0"/>
              </a:spcAft>
              <a:buClr>
                <a:schemeClr val="dk1"/>
              </a:buClr>
              <a:buSzPts val="1200"/>
              <a:buFont typeface="Times New Roman"/>
              <a:buChar char="○"/>
            </a:pPr>
            <a:r>
              <a:rPr lang="en" sz="1200">
                <a:solidFill>
                  <a:schemeClr val="dk1"/>
                </a:solidFill>
                <a:highlight>
                  <a:srgbClr val="FFFFFF"/>
                </a:highlight>
                <a:latin typeface="Times New Roman"/>
                <a:ea typeface="Times New Roman"/>
                <a:cs typeface="Times New Roman"/>
                <a:sym typeface="Times New Roman"/>
              </a:rPr>
              <a:t>Resident mode- the goal is social presence and connecting with other people, leave social trace ex: Instagram</a:t>
            </a:r>
            <a:endParaRPr sz="1200">
              <a:solidFill>
                <a:schemeClr val="dk1"/>
              </a:solidFill>
              <a:highlight>
                <a:srgbClr val="FFFFFF"/>
              </a:highlight>
              <a:latin typeface="Times New Roman"/>
              <a:ea typeface="Times New Roman"/>
              <a:cs typeface="Times New Roman"/>
              <a:sym typeface="Times New Roman"/>
            </a:endParaRPr>
          </a:p>
          <a:p>
            <a:pPr indent="-304800" lvl="1" marL="914400" rtl="0" algn="l">
              <a:lnSpc>
                <a:spcPct val="115000"/>
              </a:lnSpc>
              <a:spcBef>
                <a:spcPts val="0"/>
              </a:spcBef>
              <a:spcAft>
                <a:spcPts val="0"/>
              </a:spcAft>
              <a:buClr>
                <a:schemeClr val="dk1"/>
              </a:buClr>
              <a:buSzPts val="1200"/>
              <a:buFont typeface="Times New Roman"/>
              <a:buChar char="○"/>
            </a:pPr>
            <a:r>
              <a:rPr lang="en" sz="1200">
                <a:solidFill>
                  <a:schemeClr val="dk1"/>
                </a:solidFill>
                <a:highlight>
                  <a:srgbClr val="FFFFFF"/>
                </a:highlight>
                <a:latin typeface="Times New Roman"/>
                <a:ea typeface="Times New Roman"/>
                <a:cs typeface="Times New Roman"/>
                <a:sym typeface="Times New Roman"/>
              </a:rPr>
              <a:t>Personal- just as is</a:t>
            </a:r>
            <a:endParaRPr sz="1200">
              <a:solidFill>
                <a:schemeClr val="dk1"/>
              </a:solidFill>
              <a:highlight>
                <a:srgbClr val="FFFFFF"/>
              </a:highlight>
              <a:latin typeface="Times New Roman"/>
              <a:ea typeface="Times New Roman"/>
              <a:cs typeface="Times New Roman"/>
              <a:sym typeface="Times New Roman"/>
            </a:endParaRPr>
          </a:p>
          <a:p>
            <a:pPr indent="-304800" lvl="1" marL="914400" rtl="0" algn="l">
              <a:lnSpc>
                <a:spcPct val="115000"/>
              </a:lnSpc>
              <a:spcBef>
                <a:spcPts val="0"/>
              </a:spcBef>
              <a:spcAft>
                <a:spcPts val="0"/>
              </a:spcAft>
              <a:buClr>
                <a:schemeClr val="dk1"/>
              </a:buClr>
              <a:buSzPts val="1200"/>
              <a:buFont typeface="Times New Roman"/>
              <a:buChar char="○"/>
            </a:pPr>
            <a:r>
              <a:rPr lang="en" sz="1200">
                <a:solidFill>
                  <a:schemeClr val="dk1"/>
                </a:solidFill>
                <a:highlight>
                  <a:srgbClr val="FFFFFF"/>
                </a:highlight>
                <a:latin typeface="Times New Roman"/>
                <a:ea typeface="Times New Roman"/>
                <a:cs typeface="Times New Roman"/>
                <a:sym typeface="Times New Roman"/>
              </a:rPr>
              <a:t>Institutional- work-related/professional context </a:t>
            </a:r>
            <a:endParaRPr sz="1200">
              <a:solidFill>
                <a:schemeClr val="dk1"/>
              </a:solidFill>
              <a:highlight>
                <a:srgbClr val="FFFFFF"/>
              </a:highlight>
              <a:latin typeface="Times New Roman"/>
              <a:ea typeface="Times New Roman"/>
              <a:cs typeface="Times New Roman"/>
              <a:sym typeface="Times New Roman"/>
            </a:endParaRPr>
          </a:p>
          <a:p>
            <a:pPr indent="-304800" lvl="1" marL="914400" rtl="0" algn="l">
              <a:lnSpc>
                <a:spcPct val="115000"/>
              </a:lnSpc>
              <a:spcBef>
                <a:spcPts val="0"/>
              </a:spcBef>
              <a:spcAft>
                <a:spcPts val="0"/>
              </a:spcAft>
              <a:buClr>
                <a:schemeClr val="dk1"/>
              </a:buClr>
              <a:buSzPts val="1200"/>
              <a:buFont typeface="Times New Roman"/>
              <a:buChar char="○"/>
            </a:pPr>
            <a:r>
              <a:rPr lang="en" sz="1200">
                <a:solidFill>
                  <a:schemeClr val="dk1"/>
                </a:solidFill>
                <a:highlight>
                  <a:srgbClr val="FFFFFF"/>
                </a:highlight>
                <a:latin typeface="Times New Roman"/>
                <a:ea typeface="Times New Roman"/>
                <a:cs typeface="Times New Roman"/>
                <a:sym typeface="Times New Roman"/>
              </a:rPr>
              <a:t>Personalizing each response taking into consideration, is it vitisor mode or resident mode? Personal or institutional </a:t>
            </a:r>
            <a:endParaRPr sz="1200">
              <a:solidFill>
                <a:schemeClr val="dk1"/>
              </a:solidFill>
              <a:highlight>
                <a:srgbClr val="FFFFFF"/>
              </a:highlight>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 sz="1200">
                <a:solidFill>
                  <a:schemeClr val="dk1"/>
                </a:solidFill>
                <a:highlight>
                  <a:srgbClr val="FFFFFF"/>
                </a:highlight>
                <a:latin typeface="Times New Roman"/>
                <a:ea typeface="Times New Roman"/>
                <a:cs typeface="Times New Roman"/>
                <a:sym typeface="Times New Roman"/>
              </a:rPr>
              <a:t>This year we have been Made familiar with new platforms like zoom, while we as UVic students were also getting used to new school platform, BrightSpaces</a:t>
            </a:r>
            <a:endParaRPr sz="1200">
              <a:solidFill>
                <a:schemeClr val="dk1"/>
              </a:solidFill>
              <a:highlight>
                <a:srgbClr val="FFFFFF"/>
              </a:highlight>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 sz="1200">
                <a:solidFill>
                  <a:schemeClr val="dk1"/>
                </a:solidFill>
                <a:highlight>
                  <a:srgbClr val="CCCCCC"/>
                </a:highlight>
                <a:latin typeface="Times New Roman"/>
                <a:ea typeface="Times New Roman"/>
                <a:cs typeface="Times New Roman"/>
                <a:sym typeface="Times New Roman"/>
              </a:rPr>
              <a:t>Question:</a:t>
            </a:r>
            <a:r>
              <a:rPr lang="en" sz="1200">
                <a:solidFill>
                  <a:schemeClr val="dk1"/>
                </a:solidFill>
                <a:highlight>
                  <a:srgbClr val="FFFFFF"/>
                </a:highlight>
                <a:latin typeface="Times New Roman"/>
                <a:ea typeface="Times New Roman"/>
                <a:cs typeface="Times New Roman"/>
                <a:sym typeface="Times New Roman"/>
              </a:rPr>
              <a:t> From an employer's perspective based on my V&amp;R map and digital identity, what would they easily be able to find online?</a:t>
            </a:r>
            <a:endParaRPr sz="1200">
              <a:solidFill>
                <a:schemeClr val="dk1"/>
              </a:solidFill>
              <a:highlight>
                <a:srgbClr val="FFFFFF"/>
              </a:highlight>
              <a:latin typeface="Times New Roman"/>
              <a:ea typeface="Times New Roman"/>
              <a:cs typeface="Times New Roman"/>
              <a:sym typeface="Times New Roman"/>
            </a:endParaRPr>
          </a:p>
          <a:p>
            <a:pPr indent="-304800" lvl="1" marL="914400" rtl="0" algn="l">
              <a:lnSpc>
                <a:spcPct val="115000"/>
              </a:lnSpc>
              <a:spcBef>
                <a:spcPts val="0"/>
              </a:spcBef>
              <a:spcAft>
                <a:spcPts val="0"/>
              </a:spcAft>
              <a:buClr>
                <a:schemeClr val="dk1"/>
              </a:buClr>
              <a:buSzPts val="1200"/>
              <a:buFont typeface="Times New Roman"/>
              <a:buChar char="○"/>
            </a:pPr>
            <a:r>
              <a:rPr lang="en" sz="1200">
                <a:solidFill>
                  <a:schemeClr val="dk1"/>
                </a:solidFill>
                <a:highlight>
                  <a:srgbClr val="FFFFFF"/>
                </a:highlight>
                <a:latin typeface="Courier New"/>
                <a:ea typeface="Courier New"/>
                <a:cs typeface="Courier New"/>
                <a:sym typeface="Courier New"/>
              </a:rPr>
              <a:t>o</a:t>
            </a:r>
            <a:r>
              <a:rPr lang="en" sz="700">
                <a:solidFill>
                  <a:schemeClr val="dk1"/>
                </a:solidFill>
                <a:highlight>
                  <a:srgbClr val="FFFFFF"/>
                </a:highlight>
                <a:latin typeface="Times New Roman"/>
                <a:ea typeface="Times New Roman"/>
                <a:cs typeface="Times New Roman"/>
                <a:sym typeface="Times New Roman"/>
              </a:rPr>
              <a:t>   </a:t>
            </a:r>
            <a:r>
              <a:rPr lang="en" sz="1200">
                <a:solidFill>
                  <a:schemeClr val="dk1"/>
                </a:solidFill>
                <a:highlight>
                  <a:srgbClr val="FFFFFF"/>
                </a:highlight>
              </a:rPr>
              <a:t>my resident mode social network engagements are set to private settings, only allowing people to access it who I have specifically given allowance to, ex: accepting friend requests on facebook/Instagram</a:t>
            </a:r>
            <a:endParaRPr sz="1200">
              <a:solidFill>
                <a:schemeClr val="dk1"/>
              </a:solidFill>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04b1dda431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04b1dda431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04b1dda431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04b1dda431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05056d9cdb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05056d9cdb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Answer: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2100"/>
              <a:t>I feel a personal digital identity is more personalized and helps shed light on our personality in a more </a:t>
            </a:r>
            <a:r>
              <a:rPr lang="en" sz="2100"/>
              <a:t>relaxed</a:t>
            </a:r>
            <a:r>
              <a:rPr lang="en" sz="2100"/>
              <a:t> setting while a professional digital identity is a perspective in a more restricted setting or to say the least. </a:t>
            </a:r>
            <a:endParaRPr sz="21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04b1dda431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04b1dda431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t>In this slide i will go into the PLN and its inclusion</a:t>
            </a:r>
            <a:endParaRPr sz="1500"/>
          </a:p>
          <a:p>
            <a:pPr indent="0" lvl="0" marL="0" rtl="0" algn="l">
              <a:spcBef>
                <a:spcPts val="0"/>
              </a:spcBef>
              <a:spcAft>
                <a:spcPts val="0"/>
              </a:spcAft>
              <a:buClr>
                <a:schemeClr val="dk1"/>
              </a:buClr>
              <a:buSzPts val="1100"/>
              <a:buFont typeface="Arial"/>
              <a:buNone/>
            </a:pPr>
            <a:r>
              <a:rPr lang="en" sz="1500"/>
              <a:t>from what i gathered, i was able to group inclusion and diversity into two big portions. One being; voices and the second being medium of use.</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When i point out voices, i am directing the attention to the different perspectives of local and abroad communities of people. We live in a day and age of where people are all interconnected be it the inter web or just strangers. Through different research papers, journal articles, which are cited and credible with raw data or to books/podcasts from people around the world or social media that helps bridge the gap, build awareness and still able to educate.</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Secondly, when i said medium of use: i refer to the means of support by which, using each application; personalized learning network, articulation is rather tough especially when not using the right personalized learning network or even using these learning networks to its best advantage.</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None/>
            </a:pPr>
            <a:r>
              <a:t/>
            </a:r>
            <a:endParaRPr sz="15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04f109c209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04f109c209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t>ooh my favourite venn diagram is this, shelley Moore talks about the sweet spot being the in between of passion, mission, vocation and profession. It reminded me of this concept introduced by the japanese called the ikigai.</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highlight>
                  <a:srgbClr val="FFE599"/>
                </a:highlight>
              </a:rPr>
              <a:t>what PLN do you think is your “sweet spot”?</a:t>
            </a:r>
            <a:endParaRPr sz="1400">
              <a:highlight>
                <a:srgbClr val="FFE599"/>
              </a:highlight>
            </a:endParaRPr>
          </a:p>
          <a:p>
            <a:pPr indent="0" lvl="0" marL="0" rtl="0" algn="l">
              <a:spcBef>
                <a:spcPts val="0"/>
              </a:spcBef>
              <a:spcAft>
                <a:spcPts val="0"/>
              </a:spcAft>
              <a:buNone/>
            </a:pPr>
            <a:r>
              <a:t/>
            </a:r>
            <a:endParaRPr sz="1400"/>
          </a:p>
          <a:p>
            <a:pPr indent="0" lvl="0" marL="0" rtl="0" algn="l">
              <a:spcBef>
                <a:spcPts val="0"/>
              </a:spcBef>
              <a:spcAft>
                <a:spcPts val="0"/>
              </a:spcAft>
              <a:buNone/>
            </a:pPr>
            <a:r>
              <a:rPr lang="en" sz="1400"/>
              <a:t>I do not particular just have one PLN that properly encapsulates everything, i prefer having different aPLN for different reasons, For example, i use instagram and twitter to spread awareness and shed light on emotional intelligence while i use facebook and reddit  to keep up with my local communities. I feel my ikigai changes from one function to another.</a:t>
            </a:r>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hyperlink" Target="https://www.youtube.com/watch?v=KeSV0rUl1bA" TargetMode="External"/><Relationship Id="rId5" Type="http://schemas.openxmlformats.org/officeDocument/2006/relationships/hyperlink" Target="https://www.youtube.com/watch?v=KeSV0rUl1bA"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jpg"/><Relationship Id="rId4" Type="http://schemas.openxmlformats.org/officeDocument/2006/relationships/hyperlink" Target="https://unsplash.com/photos/fiXLQXAhCfk?utm_source=unsplash&amp;utm_medium=referral&amp;utm_content=creditShareLink" TargetMode="External"/><Relationship Id="rId5" Type="http://schemas.openxmlformats.org/officeDocument/2006/relationships/image" Target="../media/image5.jpg"/><Relationship Id="rId6" Type="http://schemas.openxmlformats.org/officeDocument/2006/relationships/hyperlink" Target="https://unsplash.com/photos/0FytazjHhxs?utm_source=unsplash&amp;utm_medium=referral&amp;utm_content=creditShareLink"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jpg"/><Relationship Id="rId4" Type="http://schemas.openxmlformats.org/officeDocument/2006/relationships/hyperlink" Target="https://unsplash.com/photos/flaxAD9Hw4Y?utm_source=unsplash&amp;utm_medium=referral&amp;utm_content=creditShareLink"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12.jpg"/><Relationship Id="rId6" Type="http://schemas.openxmlformats.org/officeDocument/2006/relationships/hyperlink" Target="https://unsplash.com/photos/zs-PAgqgenQ?utm_source=unsplash&amp;utm_medium=referral&amp;utm_content=creditShareLink"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EDCI 338</a:t>
            </a:r>
            <a:endParaRPr/>
          </a:p>
        </p:txBody>
      </p:sp>
      <p:sp>
        <p:nvSpPr>
          <p:cNvPr id="64" name="Google Shape;64;p13"/>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fontScale="55000" lnSpcReduction="10000"/>
          </a:bodyPr>
          <a:lstStyle/>
          <a:p>
            <a:pPr indent="0" lvl="0" marL="0" rtl="0" algn="ctr">
              <a:spcBef>
                <a:spcPts val="0"/>
              </a:spcBef>
              <a:spcAft>
                <a:spcPts val="0"/>
              </a:spcAft>
              <a:buNone/>
            </a:pPr>
            <a:r>
              <a:rPr lang="en"/>
              <a:t>Julia Celinski</a:t>
            </a:r>
            <a:endParaRPr/>
          </a:p>
          <a:p>
            <a:pPr indent="0" lvl="0" marL="0" rtl="0" algn="ctr">
              <a:spcBef>
                <a:spcPts val="0"/>
              </a:spcBef>
              <a:spcAft>
                <a:spcPts val="0"/>
              </a:spcAft>
              <a:buNone/>
            </a:pPr>
            <a:r>
              <a:rPr lang="en"/>
              <a:t>Julie Hu</a:t>
            </a:r>
            <a:endParaRPr/>
          </a:p>
          <a:p>
            <a:pPr indent="0" lvl="0" marL="0" rtl="0" algn="ctr">
              <a:spcBef>
                <a:spcPts val="0"/>
              </a:spcBef>
              <a:spcAft>
                <a:spcPts val="0"/>
              </a:spcAft>
              <a:buNone/>
            </a:pPr>
            <a:r>
              <a:rPr lang="en"/>
              <a:t>Marissa Waddell</a:t>
            </a:r>
            <a:endParaRPr/>
          </a:p>
          <a:p>
            <a:pPr indent="0" lvl="0" marL="0" rtl="0" algn="ctr">
              <a:spcBef>
                <a:spcPts val="0"/>
              </a:spcBef>
              <a:spcAft>
                <a:spcPts val="0"/>
              </a:spcAft>
              <a:buNone/>
            </a:pPr>
            <a:r>
              <a:rPr lang="en"/>
              <a:t>Yoghini Kandasamy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2"/>
          <p:cNvSpPr txBox="1"/>
          <p:nvPr>
            <p:ph type="title"/>
          </p:nvPr>
        </p:nvSpPr>
        <p:spPr>
          <a:xfrm>
            <a:off x="88775" y="431017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SHELLEY MOORE</a:t>
            </a:r>
            <a:endParaRPr/>
          </a:p>
        </p:txBody>
      </p:sp>
      <p:sp>
        <p:nvSpPr>
          <p:cNvPr id="144" name="Google Shape;144;p22"/>
          <p:cNvSpPr/>
          <p:nvPr/>
        </p:nvSpPr>
        <p:spPr>
          <a:xfrm>
            <a:off x="871850" y="273575"/>
            <a:ext cx="7945200" cy="3648000"/>
          </a:xfrm>
          <a:prstGeom prst="cloudCallout">
            <a:avLst>
              <a:gd fmla="val -20833" name="adj1"/>
              <a:gd fmla="val 62500" name="adj2"/>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2"/>
          <p:cNvSpPr txBox="1"/>
          <p:nvPr/>
        </p:nvSpPr>
        <p:spPr>
          <a:xfrm>
            <a:off x="2214250" y="1090725"/>
            <a:ext cx="4886700" cy="1908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Roboto"/>
              <a:buChar char="➔"/>
            </a:pPr>
            <a:r>
              <a:rPr lang="en">
                <a:latin typeface="Roboto"/>
                <a:ea typeface="Roboto"/>
                <a:cs typeface="Roboto"/>
                <a:sym typeface="Roboto"/>
              </a:rPr>
              <a:t>Interchanging roles between teacher and student</a:t>
            </a:r>
            <a:endParaRPr>
              <a:latin typeface="Roboto"/>
              <a:ea typeface="Roboto"/>
              <a:cs typeface="Roboto"/>
              <a:sym typeface="Roboto"/>
            </a:endParaRPr>
          </a:p>
          <a:p>
            <a:pPr indent="-317500" lvl="1" marL="914400" rtl="0" algn="l">
              <a:spcBef>
                <a:spcPts val="0"/>
              </a:spcBef>
              <a:spcAft>
                <a:spcPts val="0"/>
              </a:spcAft>
              <a:buSzPts val="1400"/>
              <a:buFont typeface="Roboto"/>
              <a:buChar char="◆"/>
            </a:pPr>
            <a:r>
              <a:rPr lang="en">
                <a:latin typeface="Roboto"/>
                <a:ea typeface="Roboto"/>
                <a:cs typeface="Roboto"/>
                <a:sym typeface="Roboto"/>
              </a:rPr>
              <a:t>Always learning &amp; evolving</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en">
                <a:latin typeface="Roboto"/>
                <a:ea typeface="Roboto"/>
                <a:cs typeface="Roboto"/>
                <a:sym typeface="Roboto"/>
              </a:rPr>
              <a:t>Each individual has all it takes to be successful</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en">
                <a:latin typeface="Roboto"/>
                <a:ea typeface="Roboto"/>
                <a:cs typeface="Roboto"/>
                <a:sym typeface="Roboto"/>
              </a:rPr>
              <a:t>The Lens we use is shaped by all of our personalized learning networks and this helps us view the world.</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en">
                <a:latin typeface="Roboto"/>
                <a:ea typeface="Roboto"/>
                <a:cs typeface="Roboto"/>
                <a:sym typeface="Roboto"/>
              </a:rPr>
              <a:t>The tools we use (PLN); important to have diversity and inclusion, so we can touch more hearts, hence, more resonance. </a:t>
            </a:r>
            <a:endParaRPr>
              <a:latin typeface="Roboto"/>
              <a:ea typeface="Roboto"/>
              <a:cs typeface="Roboto"/>
              <a:sym typeface="Roboto"/>
            </a:endParaRPr>
          </a:p>
        </p:txBody>
      </p:sp>
      <p:pic>
        <p:nvPicPr>
          <p:cNvPr id="146" name="Google Shape;146;p22"/>
          <p:cNvPicPr preferRelativeResize="0"/>
          <p:nvPr/>
        </p:nvPicPr>
        <p:blipFill>
          <a:blip r:embed="rId3">
            <a:alphaModFix/>
          </a:blip>
          <a:stretch>
            <a:fillRect/>
          </a:stretch>
        </p:blipFill>
        <p:spPr>
          <a:xfrm>
            <a:off x="55575" y="70700"/>
            <a:ext cx="2279450" cy="1519276"/>
          </a:xfrm>
          <a:prstGeom prst="rect">
            <a:avLst/>
          </a:prstGeom>
          <a:noFill/>
          <a:ln>
            <a:noFill/>
          </a:ln>
        </p:spPr>
      </p:pic>
      <p:sp>
        <p:nvSpPr>
          <p:cNvPr id="147" name="Google Shape;147;p22"/>
          <p:cNvSpPr txBox="1"/>
          <p:nvPr/>
        </p:nvSpPr>
        <p:spPr>
          <a:xfrm>
            <a:off x="5495475" y="4211175"/>
            <a:ext cx="3433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000">
                <a:latin typeface="Roboto"/>
                <a:ea typeface="Roboto"/>
                <a:cs typeface="Roboto"/>
                <a:sym typeface="Roboto"/>
              </a:rPr>
              <a:t>YOUTUBE LINK</a:t>
            </a:r>
            <a:r>
              <a:rPr lang="en">
                <a:latin typeface="Roboto"/>
                <a:ea typeface="Roboto"/>
                <a:cs typeface="Roboto"/>
                <a:sym typeface="Roboto"/>
              </a:rPr>
              <a:t>: </a:t>
            </a:r>
            <a:r>
              <a:rPr lang="en" sz="1100"/>
              <a:t>Interview with Shelley Moore:</a:t>
            </a:r>
            <a:r>
              <a:rPr lang="en" sz="1100">
                <a:uFill>
                  <a:noFill/>
                </a:uFill>
                <a:hlinkClick r:id="rId4"/>
              </a:rPr>
              <a:t> </a:t>
            </a:r>
            <a:r>
              <a:rPr lang="en" sz="1100" u="sng">
                <a:solidFill>
                  <a:schemeClr val="hlink"/>
                </a:solidFill>
                <a:hlinkClick r:id="rId5"/>
              </a:rPr>
              <a:t>https://www.youtube.com/watch?v=KeSV0rUl1bA</a:t>
            </a:r>
            <a:r>
              <a:rPr lang="en">
                <a:latin typeface="Roboto"/>
                <a:ea typeface="Roboto"/>
                <a:cs typeface="Roboto"/>
                <a:sym typeface="Roboto"/>
              </a:rPr>
              <a:t> </a:t>
            </a:r>
            <a:endParaRPr>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3"/>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 Practical Application of PLN’s</a:t>
            </a:r>
            <a:endParaRPr/>
          </a:p>
        </p:txBody>
      </p:sp>
      <p:sp>
        <p:nvSpPr>
          <p:cNvPr id="153" name="Google Shape;153;p23"/>
          <p:cNvSpPr txBox="1"/>
          <p:nvPr>
            <p:ph idx="1" type="body"/>
          </p:nvPr>
        </p:nvSpPr>
        <p:spPr>
          <a:xfrm>
            <a:off x="387900" y="1875175"/>
            <a:ext cx="8368200" cy="26934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 sz="6718"/>
              <a:t>Campaign: Fundraiser within an environmental education organization</a:t>
            </a:r>
            <a:endParaRPr sz="6718"/>
          </a:p>
          <a:p>
            <a:pPr indent="0" lvl="0" marL="0" rtl="0" algn="l">
              <a:spcBef>
                <a:spcPts val="1200"/>
              </a:spcBef>
              <a:spcAft>
                <a:spcPts val="0"/>
              </a:spcAft>
              <a:buNone/>
            </a:pPr>
            <a:r>
              <a:rPr lang="en" sz="6718"/>
              <a:t>Prior to engaging:</a:t>
            </a:r>
            <a:endParaRPr sz="6718"/>
          </a:p>
          <a:p>
            <a:pPr indent="-335252" lvl="0" marL="457200" rtl="0" algn="l">
              <a:spcBef>
                <a:spcPts val="1200"/>
              </a:spcBef>
              <a:spcAft>
                <a:spcPts val="0"/>
              </a:spcAft>
              <a:buSzPct val="100000"/>
              <a:buChar char="-"/>
            </a:pPr>
            <a:r>
              <a:rPr lang="en" sz="6718"/>
              <a:t>Follow similar organizations</a:t>
            </a:r>
            <a:endParaRPr sz="6718"/>
          </a:p>
          <a:p>
            <a:pPr indent="-335252" lvl="0" marL="457200" rtl="0" algn="l">
              <a:spcBef>
                <a:spcPts val="0"/>
              </a:spcBef>
              <a:spcAft>
                <a:spcPts val="0"/>
              </a:spcAft>
              <a:buSzPct val="100000"/>
              <a:buChar char="-"/>
            </a:pPr>
            <a:r>
              <a:rPr lang="en" sz="6718"/>
              <a:t>Study their communications</a:t>
            </a:r>
            <a:endParaRPr sz="6718"/>
          </a:p>
          <a:p>
            <a:pPr indent="-335252" lvl="0" marL="457200" rtl="0" algn="l">
              <a:spcBef>
                <a:spcPts val="0"/>
              </a:spcBef>
              <a:spcAft>
                <a:spcPts val="0"/>
              </a:spcAft>
              <a:buSzPct val="100000"/>
              <a:buChar char="-"/>
            </a:pPr>
            <a:r>
              <a:rPr lang="en" sz="6718"/>
              <a:t>Engage in content</a:t>
            </a:r>
            <a:endParaRPr sz="6718"/>
          </a:p>
          <a:p>
            <a:pPr indent="0" lvl="0" marL="0" rtl="0" algn="l">
              <a:spcBef>
                <a:spcPts val="1200"/>
              </a:spcBef>
              <a:spcAft>
                <a:spcPts val="0"/>
              </a:spcAft>
              <a:buNone/>
            </a:pPr>
            <a:r>
              <a:rPr lang="en" sz="6718"/>
              <a:t>Creation of Campaign:</a:t>
            </a:r>
            <a:endParaRPr sz="6718"/>
          </a:p>
          <a:p>
            <a:pPr indent="-335252" lvl="0" marL="457200" rtl="0" algn="l">
              <a:spcBef>
                <a:spcPts val="1200"/>
              </a:spcBef>
              <a:spcAft>
                <a:spcPts val="0"/>
              </a:spcAft>
              <a:buSzPct val="100000"/>
              <a:buChar char="-"/>
            </a:pPr>
            <a:r>
              <a:rPr lang="en" sz="6718"/>
              <a:t>Frequent and consistent posts</a:t>
            </a:r>
            <a:endParaRPr sz="6318"/>
          </a:p>
          <a:p>
            <a:pPr indent="-335252" lvl="0" marL="457200" rtl="0" algn="l">
              <a:spcBef>
                <a:spcPts val="0"/>
              </a:spcBef>
              <a:spcAft>
                <a:spcPts val="0"/>
              </a:spcAft>
              <a:buSzPct val="100000"/>
              <a:buChar char="-"/>
            </a:pPr>
            <a:r>
              <a:rPr lang="en" sz="6718"/>
              <a:t>Launch a countdown to the fundraiser</a:t>
            </a:r>
            <a:endParaRPr sz="6718"/>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154" name="Google Shape;154;p23"/>
          <p:cNvSpPr txBox="1"/>
          <p:nvPr/>
        </p:nvSpPr>
        <p:spPr>
          <a:xfrm>
            <a:off x="387900" y="1372725"/>
            <a:ext cx="8572200" cy="97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400">
                <a:solidFill>
                  <a:schemeClr val="dk1"/>
                </a:solidFill>
                <a:latin typeface="Roboto"/>
                <a:ea typeface="Roboto"/>
                <a:cs typeface="Roboto"/>
                <a:sym typeface="Roboto"/>
              </a:rPr>
              <a:t>Putting the work to the test → A Social Media Campaign</a:t>
            </a:r>
            <a:endParaRPr sz="2400">
              <a:solidFill>
                <a:schemeClr val="dk1"/>
              </a:solidFill>
              <a:latin typeface="Roboto"/>
              <a:ea typeface="Roboto"/>
              <a:cs typeface="Roboto"/>
              <a:sym typeface="Roboto"/>
            </a:endParaRPr>
          </a:p>
          <a:p>
            <a:pPr indent="0" lvl="0" marL="0" rtl="0" algn="l">
              <a:spcBef>
                <a:spcPts val="1200"/>
              </a:spcBef>
              <a:spcAft>
                <a:spcPts val="0"/>
              </a:spcAft>
              <a:buNone/>
            </a:pPr>
            <a:r>
              <a:t/>
            </a:r>
            <a:endParaRPr>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3300"/>
              <a:t>How notable individuals use PLN</a:t>
            </a:r>
            <a:endParaRPr sz="3300"/>
          </a:p>
        </p:txBody>
      </p:sp>
      <p:sp>
        <p:nvSpPr>
          <p:cNvPr id="160" name="Google Shape;160;p2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lnSpcReduction="20000"/>
          </a:bodyPr>
          <a:lstStyle/>
          <a:p>
            <a:pPr indent="-330200" lvl="0" marL="457200" rtl="0" algn="l">
              <a:lnSpc>
                <a:spcPct val="150000"/>
              </a:lnSpc>
              <a:spcBef>
                <a:spcPts val="0"/>
              </a:spcBef>
              <a:spcAft>
                <a:spcPts val="0"/>
              </a:spcAft>
              <a:buSzPts val="1600"/>
              <a:buFont typeface="Roboto Slab"/>
              <a:buChar char="●"/>
            </a:pPr>
            <a:r>
              <a:rPr lang="en" sz="1600">
                <a:latin typeface="Roboto Slab"/>
                <a:ea typeface="Roboto Slab"/>
                <a:cs typeface="Roboto Slab"/>
                <a:sym typeface="Roboto Slab"/>
              </a:rPr>
              <a:t>Jody Vance- sports broadcaster, now has own podcast </a:t>
            </a:r>
            <a:endParaRPr sz="1600">
              <a:latin typeface="Roboto Slab"/>
              <a:ea typeface="Roboto Slab"/>
              <a:cs typeface="Roboto Slab"/>
              <a:sym typeface="Roboto Slab"/>
            </a:endParaRPr>
          </a:p>
          <a:p>
            <a:pPr indent="-330200" lvl="1" marL="914400" rtl="0" algn="l">
              <a:lnSpc>
                <a:spcPct val="150000"/>
              </a:lnSpc>
              <a:spcBef>
                <a:spcPts val="0"/>
              </a:spcBef>
              <a:spcAft>
                <a:spcPts val="0"/>
              </a:spcAft>
              <a:buSzPts val="1600"/>
              <a:buFont typeface="Roboto Slab"/>
              <a:buChar char="○"/>
            </a:pPr>
            <a:r>
              <a:rPr lang="en" sz="1600">
                <a:latin typeface="Roboto Slab"/>
                <a:ea typeface="Roboto Slab"/>
                <a:cs typeface="Roboto Slab"/>
                <a:sym typeface="Roboto Slab"/>
              </a:rPr>
              <a:t>First female in </a:t>
            </a:r>
            <a:r>
              <a:rPr lang="en" sz="1600">
                <a:latin typeface="Roboto Slab"/>
                <a:ea typeface="Roboto Slab"/>
                <a:cs typeface="Roboto Slab"/>
                <a:sym typeface="Roboto Slab"/>
              </a:rPr>
              <a:t>Canadian</a:t>
            </a:r>
            <a:r>
              <a:rPr lang="en" sz="1600">
                <a:latin typeface="Roboto Slab"/>
                <a:ea typeface="Roboto Slab"/>
                <a:cs typeface="Roboto Slab"/>
                <a:sym typeface="Roboto Slab"/>
              </a:rPr>
              <a:t> history to host her own sports show </a:t>
            </a:r>
            <a:endParaRPr sz="1600">
              <a:latin typeface="Roboto Slab"/>
              <a:ea typeface="Roboto Slab"/>
              <a:cs typeface="Roboto Slab"/>
              <a:sym typeface="Roboto Slab"/>
            </a:endParaRPr>
          </a:p>
          <a:p>
            <a:pPr indent="-330200" lvl="0" marL="457200" rtl="0" algn="l">
              <a:lnSpc>
                <a:spcPct val="150000"/>
              </a:lnSpc>
              <a:spcBef>
                <a:spcPts val="0"/>
              </a:spcBef>
              <a:spcAft>
                <a:spcPts val="0"/>
              </a:spcAft>
              <a:buSzPts val="1600"/>
              <a:buFont typeface="Roboto Slab"/>
              <a:buChar char="●"/>
            </a:pPr>
            <a:r>
              <a:rPr lang="en" sz="1600">
                <a:latin typeface="Roboto Slab"/>
                <a:ea typeface="Roboto Slab"/>
                <a:cs typeface="Roboto Slab"/>
                <a:sym typeface="Roboto Slab"/>
              </a:rPr>
              <a:t>Jody talks about the </a:t>
            </a:r>
            <a:r>
              <a:rPr lang="en" sz="1600">
                <a:latin typeface="Roboto Slab"/>
                <a:ea typeface="Roboto Slab"/>
                <a:cs typeface="Roboto Slab"/>
                <a:sym typeface="Roboto Slab"/>
              </a:rPr>
              <a:t>reputation</a:t>
            </a:r>
            <a:r>
              <a:rPr lang="en" sz="1600">
                <a:latin typeface="Roboto Slab"/>
                <a:ea typeface="Roboto Slab"/>
                <a:cs typeface="Roboto Slab"/>
                <a:sym typeface="Roboto Slab"/>
              </a:rPr>
              <a:t> one holds when they are in the public eye</a:t>
            </a:r>
            <a:endParaRPr sz="1600">
              <a:latin typeface="Roboto Slab"/>
              <a:ea typeface="Roboto Slab"/>
              <a:cs typeface="Roboto Slab"/>
              <a:sym typeface="Roboto Slab"/>
            </a:endParaRPr>
          </a:p>
          <a:p>
            <a:pPr indent="-330200" lvl="1" marL="914400" rtl="0" algn="l">
              <a:lnSpc>
                <a:spcPct val="150000"/>
              </a:lnSpc>
              <a:spcBef>
                <a:spcPts val="0"/>
              </a:spcBef>
              <a:spcAft>
                <a:spcPts val="0"/>
              </a:spcAft>
              <a:buSzPts val="1600"/>
              <a:buFont typeface="Roboto Slab"/>
              <a:buChar char="○"/>
            </a:pPr>
            <a:r>
              <a:rPr lang="en" sz="1600">
                <a:latin typeface="Roboto Slab"/>
                <a:ea typeface="Roboto Slab"/>
                <a:cs typeface="Roboto Slab"/>
                <a:sym typeface="Roboto Slab"/>
              </a:rPr>
              <a:t>“It takes a lifetime to build a reputation and a heartbeat to break it” - Jody Vance</a:t>
            </a:r>
            <a:endParaRPr sz="1600">
              <a:latin typeface="Roboto Slab"/>
              <a:ea typeface="Roboto Slab"/>
              <a:cs typeface="Roboto Slab"/>
              <a:sym typeface="Roboto Slab"/>
            </a:endParaRPr>
          </a:p>
          <a:p>
            <a:pPr indent="-330200" lvl="0" marL="457200" rtl="0" algn="l">
              <a:lnSpc>
                <a:spcPct val="150000"/>
              </a:lnSpc>
              <a:spcBef>
                <a:spcPts val="0"/>
              </a:spcBef>
              <a:spcAft>
                <a:spcPts val="0"/>
              </a:spcAft>
              <a:buSzPts val="1600"/>
              <a:buFont typeface="Roboto Slab"/>
              <a:buChar char="●"/>
            </a:pPr>
            <a:r>
              <a:rPr lang="en" sz="1600">
                <a:latin typeface="Roboto Slab"/>
                <a:ea typeface="Roboto Slab"/>
                <a:cs typeface="Roboto Slab"/>
                <a:sym typeface="Roboto Slab"/>
              </a:rPr>
              <a:t>When in the public eye, reputation is a huge thing and must be taken care of closely to not slip up, can have big consequences</a:t>
            </a:r>
            <a:endParaRPr sz="1600">
              <a:latin typeface="Roboto Slab"/>
              <a:ea typeface="Roboto Slab"/>
              <a:cs typeface="Roboto Slab"/>
              <a:sym typeface="Roboto Slab"/>
            </a:endParaRPr>
          </a:p>
          <a:p>
            <a:pPr indent="-330200" lvl="0" marL="457200" rtl="0" algn="l">
              <a:lnSpc>
                <a:spcPct val="150000"/>
              </a:lnSpc>
              <a:spcBef>
                <a:spcPts val="0"/>
              </a:spcBef>
              <a:spcAft>
                <a:spcPts val="0"/>
              </a:spcAft>
              <a:buSzPts val="1600"/>
              <a:buFont typeface="Roboto Slab"/>
              <a:buChar char="●"/>
            </a:pPr>
            <a:r>
              <a:rPr lang="en" sz="1600">
                <a:latin typeface="Roboto Slab"/>
                <a:ea typeface="Roboto Slab"/>
                <a:cs typeface="Roboto Slab"/>
                <a:sym typeface="Roboto Slab"/>
              </a:rPr>
              <a:t>Companies have to be careful with who they hire, as their employees make up and influence their reputation</a:t>
            </a:r>
            <a:endParaRPr sz="1600">
              <a:latin typeface="Roboto Slab"/>
              <a:ea typeface="Roboto Slab"/>
              <a:cs typeface="Roboto Slab"/>
              <a:sym typeface="Roboto Slab"/>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5"/>
          <p:cNvSpPr txBox="1"/>
          <p:nvPr>
            <p:ph type="title"/>
          </p:nvPr>
        </p:nvSpPr>
        <p:spPr>
          <a:xfrm>
            <a:off x="387900" y="70297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a:t>How notable individuals use PLN Cont’d</a:t>
            </a:r>
            <a:endParaRPr/>
          </a:p>
          <a:p>
            <a:pPr indent="0" lvl="0" marL="0" rtl="0" algn="l">
              <a:spcBef>
                <a:spcPts val="0"/>
              </a:spcBef>
              <a:spcAft>
                <a:spcPts val="0"/>
              </a:spcAft>
              <a:buSzPts val="990"/>
              <a:buNone/>
            </a:pPr>
            <a:r>
              <a:t/>
            </a:r>
            <a:endParaRPr sz="2700"/>
          </a:p>
        </p:txBody>
      </p:sp>
      <p:sp>
        <p:nvSpPr>
          <p:cNvPr id="166" name="Google Shape;166;p25"/>
          <p:cNvSpPr txBox="1"/>
          <p:nvPr>
            <p:ph idx="1" type="body"/>
          </p:nvPr>
        </p:nvSpPr>
        <p:spPr>
          <a:xfrm>
            <a:off x="387900" y="1489824"/>
            <a:ext cx="8368200" cy="3078900"/>
          </a:xfrm>
          <a:prstGeom prst="rect">
            <a:avLst/>
          </a:prstGeom>
        </p:spPr>
        <p:txBody>
          <a:bodyPr anchorCtr="0" anchor="t" bIns="91425" lIns="91425" spcFirstLastPara="1" rIns="91425" wrap="square" tIns="91425">
            <a:normAutofit lnSpcReduction="20000"/>
          </a:bodyPr>
          <a:lstStyle/>
          <a:p>
            <a:pPr indent="-330200" lvl="0" marL="457200" rtl="0" algn="l">
              <a:lnSpc>
                <a:spcPct val="150000"/>
              </a:lnSpc>
              <a:spcBef>
                <a:spcPts val="0"/>
              </a:spcBef>
              <a:spcAft>
                <a:spcPts val="0"/>
              </a:spcAft>
              <a:buSzPts val="1600"/>
              <a:buFont typeface="Roboto Slab"/>
              <a:buChar char="●"/>
            </a:pPr>
            <a:r>
              <a:rPr lang="en" sz="1600">
                <a:latin typeface="Roboto Slab"/>
                <a:ea typeface="Roboto Slab"/>
                <a:cs typeface="Roboto Slab"/>
                <a:sym typeface="Roboto Slab"/>
              </a:rPr>
              <a:t>A recent example in </a:t>
            </a:r>
            <a:r>
              <a:rPr lang="en" sz="1600">
                <a:latin typeface="Roboto Slab"/>
                <a:ea typeface="Roboto Slab"/>
                <a:cs typeface="Roboto Slab"/>
                <a:sym typeface="Roboto Slab"/>
              </a:rPr>
              <a:t>today's</a:t>
            </a:r>
            <a:r>
              <a:rPr lang="en" sz="1600">
                <a:latin typeface="Roboto Slab"/>
                <a:ea typeface="Roboto Slab"/>
                <a:cs typeface="Roboto Slab"/>
                <a:sym typeface="Roboto Slab"/>
              </a:rPr>
              <a:t> society, was the host of The Bachelor, Chris Harrison, getting fired over controversial comments </a:t>
            </a:r>
            <a:endParaRPr sz="1600">
              <a:latin typeface="Roboto Slab"/>
              <a:ea typeface="Roboto Slab"/>
              <a:cs typeface="Roboto Slab"/>
              <a:sym typeface="Roboto Slab"/>
            </a:endParaRPr>
          </a:p>
          <a:p>
            <a:pPr indent="-330200" lvl="0" marL="457200" rtl="0" algn="l">
              <a:lnSpc>
                <a:spcPct val="150000"/>
              </a:lnSpc>
              <a:spcBef>
                <a:spcPts val="0"/>
              </a:spcBef>
              <a:spcAft>
                <a:spcPts val="0"/>
              </a:spcAft>
              <a:buSzPts val="1600"/>
              <a:buFont typeface="Roboto Slab"/>
              <a:buChar char="●"/>
            </a:pPr>
            <a:r>
              <a:rPr lang="en" sz="1600">
                <a:latin typeface="Roboto Slab"/>
                <a:ea typeface="Roboto Slab"/>
                <a:cs typeface="Roboto Slab"/>
                <a:sym typeface="Roboto Slab"/>
              </a:rPr>
              <a:t>Chris made a comment on national TV defending a former </a:t>
            </a:r>
            <a:r>
              <a:rPr lang="en" sz="1600">
                <a:latin typeface="Roboto Slab"/>
                <a:ea typeface="Roboto Slab"/>
                <a:cs typeface="Roboto Slab"/>
                <a:sym typeface="Roboto Slab"/>
              </a:rPr>
              <a:t>contestant’s</a:t>
            </a:r>
            <a:r>
              <a:rPr lang="en" sz="1600">
                <a:latin typeface="Roboto Slab"/>
                <a:ea typeface="Roboto Slab"/>
                <a:cs typeface="Roboto Slab"/>
                <a:sym typeface="Roboto Slab"/>
              </a:rPr>
              <a:t> racist behaviour, and later “stepped down” from his position of 20 years in order to protect the reputation of the show and ABC’s network </a:t>
            </a:r>
            <a:endParaRPr sz="1600">
              <a:latin typeface="Roboto Slab"/>
              <a:ea typeface="Roboto Slab"/>
              <a:cs typeface="Roboto Slab"/>
              <a:sym typeface="Roboto Slab"/>
            </a:endParaRPr>
          </a:p>
          <a:p>
            <a:pPr indent="-330200" lvl="0" marL="457200" rtl="0" algn="l">
              <a:lnSpc>
                <a:spcPct val="150000"/>
              </a:lnSpc>
              <a:spcBef>
                <a:spcPts val="0"/>
              </a:spcBef>
              <a:spcAft>
                <a:spcPts val="0"/>
              </a:spcAft>
              <a:buSzPts val="1600"/>
              <a:buFont typeface="Roboto Slab"/>
              <a:buChar char="●"/>
            </a:pPr>
            <a:r>
              <a:rPr lang="en" sz="1600">
                <a:highlight>
                  <a:srgbClr val="3D85C6"/>
                </a:highlight>
                <a:latin typeface="Roboto Slab"/>
                <a:ea typeface="Roboto Slab"/>
                <a:cs typeface="Roboto Slab"/>
                <a:sym typeface="Roboto Slab"/>
              </a:rPr>
              <a:t>Question:</a:t>
            </a:r>
            <a:r>
              <a:rPr lang="en" sz="1600">
                <a:latin typeface="Roboto Slab"/>
                <a:ea typeface="Roboto Slab"/>
                <a:cs typeface="Roboto Slab"/>
                <a:sym typeface="Roboto Slab"/>
              </a:rPr>
              <a:t>  Do you think people should have freedom of expression on social media that </a:t>
            </a:r>
            <a:r>
              <a:rPr lang="en" sz="1600">
                <a:latin typeface="Roboto Slab"/>
                <a:ea typeface="Roboto Slab"/>
                <a:cs typeface="Roboto Slab"/>
                <a:sym typeface="Roboto Slab"/>
              </a:rPr>
              <a:t>doesn't</a:t>
            </a:r>
            <a:r>
              <a:rPr lang="en" sz="1600">
                <a:latin typeface="Roboto Slab"/>
                <a:ea typeface="Roboto Slab"/>
                <a:cs typeface="Roboto Slab"/>
                <a:sym typeface="Roboto Slab"/>
              </a:rPr>
              <a:t> affect their PLN and their professional PLN?</a:t>
            </a:r>
            <a:endParaRPr sz="1600">
              <a:latin typeface="Roboto Slab"/>
              <a:ea typeface="Roboto Slab"/>
              <a:cs typeface="Roboto Slab"/>
              <a:sym typeface="Roboto Slab"/>
            </a:endParaRPr>
          </a:p>
          <a:p>
            <a:pPr indent="-330200" lvl="1" marL="914400" rtl="0" algn="l">
              <a:lnSpc>
                <a:spcPct val="150000"/>
              </a:lnSpc>
              <a:spcBef>
                <a:spcPts val="0"/>
              </a:spcBef>
              <a:spcAft>
                <a:spcPts val="0"/>
              </a:spcAft>
              <a:buSzPts val="1600"/>
              <a:buFont typeface="Roboto Slab"/>
              <a:buChar char="○"/>
            </a:pPr>
            <a:r>
              <a:rPr lang="en" sz="1600">
                <a:latin typeface="Roboto Slab"/>
                <a:ea typeface="Roboto Slab"/>
                <a:cs typeface="Roboto Slab"/>
                <a:sym typeface="Roboto Slab"/>
              </a:rPr>
              <a:t>Pros and cons to free expression, but need to clearly understand the consequences being a notable individual </a:t>
            </a:r>
            <a:endParaRPr sz="1600">
              <a:latin typeface="Roboto Slab"/>
              <a:ea typeface="Roboto Slab"/>
              <a:cs typeface="Roboto Slab"/>
              <a:sym typeface="Roboto Slab"/>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6"/>
          <p:cNvSpPr txBox="1"/>
          <p:nvPr>
            <p:ph type="title"/>
          </p:nvPr>
        </p:nvSpPr>
        <p:spPr>
          <a:xfrm>
            <a:off x="387900" y="458025"/>
            <a:ext cx="8368200" cy="6861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0"/>
              </a:spcAft>
              <a:buNone/>
            </a:pPr>
            <a:r>
              <a:t/>
            </a:r>
            <a:endParaRPr sz="13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lang="en"/>
              <a:t>Media Literacy</a:t>
            </a:r>
            <a:endParaRPr/>
          </a:p>
        </p:txBody>
      </p:sp>
      <p:sp>
        <p:nvSpPr>
          <p:cNvPr id="172" name="Google Shape;172;p26"/>
          <p:cNvSpPr txBox="1"/>
          <p:nvPr>
            <p:ph idx="1" type="body"/>
          </p:nvPr>
        </p:nvSpPr>
        <p:spPr>
          <a:xfrm>
            <a:off x="387900" y="1489824"/>
            <a:ext cx="8368200" cy="3078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700">
                <a:latin typeface="Times New Roman"/>
                <a:ea typeface="Times New Roman"/>
                <a:cs typeface="Times New Roman"/>
                <a:sym typeface="Times New Roman"/>
              </a:rPr>
              <a:t>Media literacy is a kind of format to transfer people’s thoughts throughout their video, website, audio, or graph to people.</a:t>
            </a:r>
            <a:endParaRPr sz="1700">
              <a:latin typeface="Times New Roman"/>
              <a:ea typeface="Times New Roman"/>
              <a:cs typeface="Times New Roman"/>
              <a:sym typeface="Times New Roman"/>
            </a:endParaRPr>
          </a:p>
          <a:p>
            <a:pPr indent="-336550" lvl="0" marL="457200" rtl="0" algn="l">
              <a:spcBef>
                <a:spcPts val="1200"/>
              </a:spcBef>
              <a:spcAft>
                <a:spcPts val="0"/>
              </a:spcAft>
              <a:buSzPts val="1700"/>
              <a:buFont typeface="Times New Roman"/>
              <a:buChar char="●"/>
            </a:pPr>
            <a:r>
              <a:rPr lang="en" sz="1700">
                <a:latin typeface="Times New Roman"/>
                <a:ea typeface="Times New Roman"/>
                <a:cs typeface="Times New Roman"/>
                <a:sym typeface="Times New Roman"/>
              </a:rPr>
              <a:t>The social media is now very popular among young people, and a good mediator who has media literacy will be able to guide young people in a different way and establish good values for them.</a:t>
            </a:r>
            <a:endParaRPr sz="1700">
              <a:latin typeface="Times New Roman"/>
              <a:ea typeface="Times New Roman"/>
              <a:cs typeface="Times New Roman"/>
              <a:sym typeface="Times New Roman"/>
            </a:endParaRPr>
          </a:p>
          <a:p>
            <a:pPr indent="0" lvl="0" marL="0" rtl="0" algn="l">
              <a:spcBef>
                <a:spcPts val="1200"/>
              </a:spcBef>
              <a:spcAft>
                <a:spcPts val="0"/>
              </a:spcAft>
              <a:buNone/>
            </a:pPr>
            <a:r>
              <a:t/>
            </a:r>
            <a:endParaRPr sz="1700">
              <a:latin typeface="Times New Roman"/>
              <a:ea typeface="Times New Roman"/>
              <a:cs typeface="Times New Roman"/>
              <a:sym typeface="Times New Roman"/>
            </a:endParaRPr>
          </a:p>
          <a:p>
            <a:pPr indent="-336550" lvl="0" marL="457200" rtl="0" algn="l">
              <a:spcBef>
                <a:spcPts val="1200"/>
              </a:spcBef>
              <a:spcAft>
                <a:spcPts val="0"/>
              </a:spcAft>
              <a:buSzPts val="1700"/>
              <a:buFont typeface="Times New Roman"/>
              <a:buChar char="●"/>
            </a:pPr>
            <a:r>
              <a:rPr lang="en" sz="1700">
                <a:latin typeface="Times New Roman"/>
                <a:ea typeface="Times New Roman"/>
                <a:cs typeface="Times New Roman"/>
                <a:sym typeface="Times New Roman"/>
              </a:rPr>
              <a:t>Question: Do you think should everyone learn about media literacy? And why?</a:t>
            </a:r>
            <a:endParaRPr sz="1700">
              <a:latin typeface="Times New Roman"/>
              <a:ea typeface="Times New Roman"/>
              <a:cs typeface="Times New Roman"/>
              <a:sym typeface="Times New Roman"/>
            </a:endParaRPr>
          </a:p>
          <a:p>
            <a:pPr indent="0" lvl="0" marL="457200" rtl="0" algn="l">
              <a:spcBef>
                <a:spcPts val="1200"/>
              </a:spcBef>
              <a:spcAft>
                <a:spcPts val="1200"/>
              </a:spcAft>
              <a:buNone/>
            </a:pPr>
            <a:r>
              <a:t/>
            </a:r>
            <a:endParaRPr sz="1700">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7"/>
          <p:cNvSpPr txBox="1"/>
          <p:nvPr>
            <p:ph type="title"/>
          </p:nvPr>
        </p:nvSpPr>
        <p:spPr>
          <a:xfrm>
            <a:off x="387900" y="458025"/>
            <a:ext cx="8368200" cy="686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latin typeface="Times New Roman"/>
                <a:ea typeface="Times New Roman"/>
                <a:cs typeface="Times New Roman"/>
                <a:sym typeface="Times New Roman"/>
              </a:rPr>
              <a:t>PLN + Education:  A story on reddit and learning about the stock market. </a:t>
            </a:r>
            <a:endParaRPr>
              <a:latin typeface="Times New Roman"/>
              <a:ea typeface="Times New Roman"/>
              <a:cs typeface="Times New Roman"/>
              <a:sym typeface="Times New Roman"/>
            </a:endParaRPr>
          </a:p>
        </p:txBody>
      </p:sp>
      <p:sp>
        <p:nvSpPr>
          <p:cNvPr id="178" name="Google Shape;178;p27"/>
          <p:cNvSpPr txBox="1"/>
          <p:nvPr>
            <p:ph idx="1" type="body"/>
          </p:nvPr>
        </p:nvSpPr>
        <p:spPr>
          <a:xfrm>
            <a:off x="148200" y="1312500"/>
            <a:ext cx="5934000" cy="3574800"/>
          </a:xfrm>
          <a:prstGeom prst="rect">
            <a:avLst/>
          </a:prstGeom>
          <a:noFill/>
        </p:spPr>
        <p:txBody>
          <a:bodyPr anchorCtr="0" anchor="t" bIns="91425" lIns="91425" spcFirstLastPara="1" rIns="91425" wrap="square" tIns="91425">
            <a:normAutofit fontScale="77500"/>
          </a:bodyPr>
          <a:lstStyle/>
          <a:p>
            <a:pPr indent="-307340" lvl="0" marL="457200" rtl="0" algn="l">
              <a:spcBef>
                <a:spcPts val="0"/>
              </a:spcBef>
              <a:spcAft>
                <a:spcPts val="0"/>
              </a:spcAft>
              <a:buSzPct val="100000"/>
              <a:buFont typeface="Times New Roman"/>
              <a:buChar char="➢"/>
            </a:pPr>
            <a:r>
              <a:rPr lang="en" sz="1600">
                <a:latin typeface="Times New Roman"/>
                <a:ea typeface="Times New Roman"/>
                <a:cs typeface="Times New Roman"/>
                <a:sym typeface="Times New Roman"/>
              </a:rPr>
              <a:t>Alarming how we did not get the chance to learn about </a:t>
            </a:r>
            <a:r>
              <a:rPr lang="en" sz="1600">
                <a:highlight>
                  <a:srgbClr val="A64D79"/>
                </a:highlight>
                <a:latin typeface="Times New Roman"/>
                <a:ea typeface="Times New Roman"/>
                <a:cs typeface="Times New Roman"/>
                <a:sym typeface="Times New Roman"/>
              </a:rPr>
              <a:t>fi</a:t>
            </a:r>
            <a:r>
              <a:rPr lang="en" sz="1600">
                <a:highlight>
                  <a:srgbClr val="A64D79"/>
                </a:highlight>
                <a:latin typeface="Times New Roman"/>
                <a:ea typeface="Times New Roman"/>
                <a:cs typeface="Times New Roman"/>
                <a:sym typeface="Times New Roman"/>
              </a:rPr>
              <a:t>nancial</a:t>
            </a:r>
            <a:r>
              <a:rPr lang="en" sz="1600">
                <a:highlight>
                  <a:srgbClr val="A64D79"/>
                </a:highlight>
                <a:latin typeface="Times New Roman"/>
                <a:ea typeface="Times New Roman"/>
                <a:cs typeface="Times New Roman"/>
                <a:sym typeface="Times New Roman"/>
              </a:rPr>
              <a:t> education </a:t>
            </a:r>
            <a:r>
              <a:rPr lang="en" sz="1600">
                <a:latin typeface="Times New Roman"/>
                <a:ea typeface="Times New Roman"/>
                <a:cs typeface="Times New Roman"/>
                <a:sym typeface="Times New Roman"/>
              </a:rPr>
              <a:t>till we are in university or pursuing a degree in it when we all know the earlier we get into financial independence and learning about finance we are able to know way more!</a:t>
            </a:r>
            <a:endParaRPr sz="1600">
              <a:latin typeface="Times New Roman"/>
              <a:ea typeface="Times New Roman"/>
              <a:cs typeface="Times New Roman"/>
              <a:sym typeface="Times New Roman"/>
            </a:endParaRPr>
          </a:p>
          <a:p>
            <a:pPr indent="0" lvl="0" marL="457200" rtl="0" algn="l">
              <a:spcBef>
                <a:spcPts val="1200"/>
              </a:spcBef>
              <a:spcAft>
                <a:spcPts val="0"/>
              </a:spcAft>
              <a:buNone/>
            </a:pPr>
            <a:r>
              <a:rPr lang="en" sz="1600">
                <a:latin typeface="Times New Roman"/>
                <a:ea typeface="Times New Roman"/>
                <a:cs typeface="Times New Roman"/>
                <a:sym typeface="Times New Roman"/>
              </a:rPr>
              <a:t>Reddit happens to be a common social media platform that </a:t>
            </a:r>
            <a:r>
              <a:rPr lang="en" sz="1600">
                <a:latin typeface="Times New Roman"/>
                <a:ea typeface="Times New Roman"/>
                <a:cs typeface="Times New Roman"/>
                <a:sym typeface="Times New Roman"/>
              </a:rPr>
              <a:t>promotes</a:t>
            </a:r>
            <a:r>
              <a:rPr lang="en" sz="1600">
                <a:latin typeface="Times New Roman"/>
                <a:ea typeface="Times New Roman"/>
                <a:cs typeface="Times New Roman"/>
                <a:sym typeface="Times New Roman"/>
              </a:rPr>
              <a:t> </a:t>
            </a:r>
            <a:r>
              <a:rPr lang="en" sz="1600">
                <a:latin typeface="Times New Roman"/>
                <a:ea typeface="Times New Roman"/>
                <a:cs typeface="Times New Roman"/>
                <a:sym typeface="Times New Roman"/>
              </a:rPr>
              <a:t>anonymity. This connects users from different walks of life that share similar interests. At first, I did not know what the stock market is and its benefits, till the moment i typed “retiring at 30” in my search bar i got pulled into a subreddit: “</a:t>
            </a:r>
            <a:r>
              <a:rPr lang="en" sz="1600">
                <a:highlight>
                  <a:srgbClr val="A64D79"/>
                </a:highlight>
                <a:latin typeface="Times New Roman"/>
                <a:ea typeface="Times New Roman"/>
                <a:cs typeface="Times New Roman"/>
                <a:sym typeface="Times New Roman"/>
              </a:rPr>
              <a:t>personal finance canada</a:t>
            </a:r>
            <a:r>
              <a:rPr lang="en" sz="1600">
                <a:latin typeface="Times New Roman"/>
                <a:ea typeface="Times New Roman"/>
                <a:cs typeface="Times New Roman"/>
                <a:sym typeface="Times New Roman"/>
              </a:rPr>
              <a:t>” and from that moment on, it felt as if i was down the rabbit hole… that is when i realized the crazy amount of information around financial freedom, investing, stock markets and great/helpful links to other experts in the field. </a:t>
            </a:r>
            <a:endParaRPr sz="1600">
              <a:latin typeface="Times New Roman"/>
              <a:ea typeface="Times New Roman"/>
              <a:cs typeface="Times New Roman"/>
              <a:sym typeface="Times New Roman"/>
            </a:endParaRPr>
          </a:p>
          <a:p>
            <a:pPr indent="0" lvl="0" marL="457200" rtl="0" algn="l">
              <a:spcBef>
                <a:spcPts val="1200"/>
              </a:spcBef>
              <a:spcAft>
                <a:spcPts val="1200"/>
              </a:spcAft>
              <a:buNone/>
            </a:pPr>
            <a:r>
              <a:rPr lang="en" sz="1600">
                <a:latin typeface="Times New Roman"/>
                <a:ea typeface="Times New Roman"/>
                <a:cs typeface="Times New Roman"/>
                <a:sym typeface="Times New Roman"/>
              </a:rPr>
              <a:t>It isn’t about what’s in the physical school curriculum but rather </a:t>
            </a:r>
            <a:r>
              <a:rPr lang="en" sz="1600">
                <a:highlight>
                  <a:srgbClr val="A64D79"/>
                </a:highlight>
                <a:latin typeface="Times New Roman"/>
                <a:ea typeface="Times New Roman"/>
                <a:cs typeface="Times New Roman"/>
                <a:sym typeface="Times New Roman"/>
              </a:rPr>
              <a:t>abstract</a:t>
            </a:r>
            <a:r>
              <a:rPr lang="en" sz="1600">
                <a:latin typeface="Times New Roman"/>
                <a:ea typeface="Times New Roman"/>
                <a:cs typeface="Times New Roman"/>
                <a:sym typeface="Times New Roman"/>
              </a:rPr>
              <a:t>, you are what you eat (consume). So feeding yourself, bit by bit, and i</a:t>
            </a:r>
            <a:r>
              <a:rPr i="1" lang="en" sz="1600">
                <a:latin typeface="Times New Roman"/>
                <a:ea typeface="Times New Roman"/>
                <a:cs typeface="Times New Roman"/>
                <a:sym typeface="Times New Roman"/>
              </a:rPr>
              <a:t>ndulging in a personalized learning networld that helps you jump into an ocean of passion</a:t>
            </a:r>
            <a:r>
              <a:rPr lang="en" sz="1600">
                <a:latin typeface="Times New Roman"/>
                <a:ea typeface="Times New Roman"/>
                <a:cs typeface="Times New Roman"/>
                <a:sym typeface="Times New Roman"/>
              </a:rPr>
              <a:t>, why hold back?</a:t>
            </a:r>
            <a:endParaRPr sz="1600">
              <a:latin typeface="Times New Roman"/>
              <a:ea typeface="Times New Roman"/>
              <a:cs typeface="Times New Roman"/>
              <a:sym typeface="Times New Roman"/>
            </a:endParaRPr>
          </a:p>
        </p:txBody>
      </p:sp>
      <p:pic>
        <p:nvPicPr>
          <p:cNvPr id="179" name="Google Shape;179;p27"/>
          <p:cNvPicPr preferRelativeResize="0"/>
          <p:nvPr/>
        </p:nvPicPr>
        <p:blipFill>
          <a:blip r:embed="rId3">
            <a:alphaModFix/>
          </a:blip>
          <a:stretch>
            <a:fillRect/>
          </a:stretch>
        </p:blipFill>
        <p:spPr>
          <a:xfrm>
            <a:off x="6082200" y="3102870"/>
            <a:ext cx="3061699" cy="2040631"/>
          </a:xfrm>
          <a:prstGeom prst="rect">
            <a:avLst/>
          </a:prstGeom>
          <a:noFill/>
          <a:ln>
            <a:noFill/>
          </a:ln>
        </p:spPr>
      </p:pic>
      <p:sp>
        <p:nvSpPr>
          <p:cNvPr id="180" name="Google Shape;180;p27"/>
          <p:cNvSpPr txBox="1"/>
          <p:nvPr/>
        </p:nvSpPr>
        <p:spPr>
          <a:xfrm>
            <a:off x="6082200" y="4887300"/>
            <a:ext cx="3141900" cy="24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 u="sng">
                <a:solidFill>
                  <a:schemeClr val="hlink"/>
                </a:solidFill>
                <a:latin typeface="Roboto"/>
                <a:ea typeface="Roboto"/>
                <a:cs typeface="Roboto"/>
                <a:sym typeface="Roboto"/>
                <a:hlinkClick r:id="rId4"/>
              </a:rPr>
              <a:t>https://unsplash.com/photos/fiXLQXAhCfk?utm_source=unsplash&amp;utm_medium=referral&amp;utm_content=creditShareLink</a:t>
            </a:r>
            <a:r>
              <a:rPr lang="en" sz="400">
                <a:latin typeface="Roboto"/>
                <a:ea typeface="Roboto"/>
                <a:cs typeface="Roboto"/>
                <a:sym typeface="Roboto"/>
              </a:rPr>
              <a:t> </a:t>
            </a:r>
            <a:endParaRPr sz="400">
              <a:latin typeface="Roboto"/>
              <a:ea typeface="Roboto"/>
              <a:cs typeface="Roboto"/>
              <a:sym typeface="Roboto"/>
            </a:endParaRPr>
          </a:p>
        </p:txBody>
      </p:sp>
      <p:pic>
        <p:nvPicPr>
          <p:cNvPr id="181" name="Google Shape;181;p27"/>
          <p:cNvPicPr preferRelativeResize="0"/>
          <p:nvPr/>
        </p:nvPicPr>
        <p:blipFill>
          <a:blip r:embed="rId5">
            <a:alphaModFix/>
          </a:blip>
          <a:stretch>
            <a:fillRect/>
          </a:stretch>
        </p:blipFill>
        <p:spPr>
          <a:xfrm>
            <a:off x="6623600" y="1031025"/>
            <a:ext cx="2205261" cy="1653946"/>
          </a:xfrm>
          <a:prstGeom prst="rect">
            <a:avLst/>
          </a:prstGeom>
          <a:noFill/>
          <a:ln>
            <a:noFill/>
          </a:ln>
        </p:spPr>
      </p:pic>
      <p:sp>
        <p:nvSpPr>
          <p:cNvPr id="182" name="Google Shape;182;p27"/>
          <p:cNvSpPr txBox="1"/>
          <p:nvPr/>
        </p:nvSpPr>
        <p:spPr>
          <a:xfrm>
            <a:off x="6646650" y="2684975"/>
            <a:ext cx="22053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 u="sng">
                <a:solidFill>
                  <a:schemeClr val="hlink"/>
                </a:solidFill>
                <a:latin typeface="Roboto"/>
                <a:ea typeface="Roboto"/>
                <a:cs typeface="Roboto"/>
                <a:sym typeface="Roboto"/>
                <a:hlinkClick r:id="rId6"/>
              </a:rPr>
              <a:t>https://unsplash.com/photos/0FytazjHhxs?utm_source=unsplash&amp;utm_medium=referral&amp;utm_content=creditShareLink</a:t>
            </a:r>
            <a:r>
              <a:rPr lang="en" sz="400">
                <a:latin typeface="Roboto"/>
                <a:ea typeface="Roboto"/>
                <a:cs typeface="Roboto"/>
                <a:sym typeface="Roboto"/>
              </a:rPr>
              <a:t>  </a:t>
            </a:r>
            <a:endParaRPr sz="400">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lnSpc>
                <a:spcPct val="115000"/>
              </a:lnSpc>
              <a:spcBef>
                <a:spcPts val="0"/>
              </a:spcBef>
              <a:spcAft>
                <a:spcPts val="0"/>
              </a:spcAft>
              <a:buNone/>
            </a:pPr>
            <a:r>
              <a:rPr lang="en"/>
              <a:t>Why Media Literacy Matters in our PLN</a:t>
            </a:r>
            <a:endParaRPr/>
          </a:p>
        </p:txBody>
      </p:sp>
      <p:sp>
        <p:nvSpPr>
          <p:cNvPr id="188" name="Google Shape;188;p28"/>
          <p:cNvSpPr/>
          <p:nvPr/>
        </p:nvSpPr>
        <p:spPr>
          <a:xfrm>
            <a:off x="460025" y="1682600"/>
            <a:ext cx="2352564" cy="950940"/>
          </a:xfrm>
          <a:prstGeom prst="cloud">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8"/>
          <p:cNvSpPr/>
          <p:nvPr/>
        </p:nvSpPr>
        <p:spPr>
          <a:xfrm>
            <a:off x="1970850" y="2687100"/>
            <a:ext cx="2352564" cy="950940"/>
          </a:xfrm>
          <a:prstGeom prst="cloud">
            <a:avLst/>
          </a:prstGeom>
          <a:solidFill>
            <a:srgbClr val="3C78D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8"/>
          <p:cNvSpPr/>
          <p:nvPr/>
        </p:nvSpPr>
        <p:spPr>
          <a:xfrm>
            <a:off x="320250" y="3889200"/>
            <a:ext cx="2998620" cy="950940"/>
          </a:xfrm>
          <a:prstGeom prst="cloud">
            <a:avLst/>
          </a:prstGeom>
          <a:solidFill>
            <a:srgbClr val="3C78D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8"/>
          <p:cNvSpPr/>
          <p:nvPr/>
        </p:nvSpPr>
        <p:spPr>
          <a:xfrm>
            <a:off x="3702000" y="3979850"/>
            <a:ext cx="2889432" cy="950940"/>
          </a:xfrm>
          <a:prstGeom prst="cloud">
            <a:avLst/>
          </a:prstGeom>
          <a:solidFill>
            <a:srgbClr val="3C78D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8"/>
          <p:cNvSpPr/>
          <p:nvPr/>
        </p:nvSpPr>
        <p:spPr>
          <a:xfrm>
            <a:off x="4090675" y="1551775"/>
            <a:ext cx="2352564" cy="950940"/>
          </a:xfrm>
          <a:prstGeom prst="cloud">
            <a:avLst/>
          </a:prstGeom>
          <a:solidFill>
            <a:srgbClr val="3C78D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TRUSTWORTHY</a:t>
            </a:r>
            <a:endParaRPr>
              <a:latin typeface="Roboto"/>
              <a:ea typeface="Roboto"/>
              <a:cs typeface="Roboto"/>
              <a:sym typeface="Roboto"/>
            </a:endParaRPr>
          </a:p>
        </p:txBody>
      </p:sp>
      <p:sp>
        <p:nvSpPr>
          <p:cNvPr id="193" name="Google Shape;193;p28"/>
          <p:cNvSpPr txBox="1"/>
          <p:nvPr/>
        </p:nvSpPr>
        <p:spPr>
          <a:xfrm>
            <a:off x="950963" y="1957975"/>
            <a:ext cx="1370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CREDIBILITY</a:t>
            </a:r>
            <a:endParaRPr>
              <a:latin typeface="Roboto"/>
              <a:ea typeface="Roboto"/>
              <a:cs typeface="Roboto"/>
              <a:sym typeface="Roboto"/>
            </a:endParaRPr>
          </a:p>
        </p:txBody>
      </p:sp>
      <p:sp>
        <p:nvSpPr>
          <p:cNvPr id="194" name="Google Shape;194;p28"/>
          <p:cNvSpPr txBox="1"/>
          <p:nvPr/>
        </p:nvSpPr>
        <p:spPr>
          <a:xfrm>
            <a:off x="2392675" y="2962475"/>
            <a:ext cx="1698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AUTHENTICITY</a:t>
            </a:r>
            <a:endParaRPr>
              <a:latin typeface="Roboto"/>
              <a:ea typeface="Roboto"/>
              <a:cs typeface="Roboto"/>
              <a:sym typeface="Roboto"/>
            </a:endParaRPr>
          </a:p>
        </p:txBody>
      </p:sp>
      <p:sp>
        <p:nvSpPr>
          <p:cNvPr id="195" name="Google Shape;195;p28"/>
          <p:cNvSpPr txBox="1"/>
          <p:nvPr/>
        </p:nvSpPr>
        <p:spPr>
          <a:xfrm>
            <a:off x="578450" y="4115425"/>
            <a:ext cx="2482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FLUENCY IN ARTICULATION</a:t>
            </a:r>
            <a:endParaRPr>
              <a:latin typeface="Roboto"/>
              <a:ea typeface="Roboto"/>
              <a:cs typeface="Roboto"/>
              <a:sym typeface="Roboto"/>
            </a:endParaRPr>
          </a:p>
        </p:txBody>
      </p:sp>
      <p:sp>
        <p:nvSpPr>
          <p:cNvPr id="196" name="Google Shape;196;p28"/>
          <p:cNvSpPr txBox="1"/>
          <p:nvPr/>
        </p:nvSpPr>
        <p:spPr>
          <a:xfrm>
            <a:off x="3970413" y="4115425"/>
            <a:ext cx="23526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GROWTH &amp; EVOLVING PERSPECTIVES OVER TIME</a:t>
            </a:r>
            <a:endParaRPr>
              <a:latin typeface="Roboto"/>
              <a:ea typeface="Roboto"/>
              <a:cs typeface="Roboto"/>
              <a:sym typeface="Roboto"/>
            </a:endParaRPr>
          </a:p>
        </p:txBody>
      </p:sp>
      <p:sp>
        <p:nvSpPr>
          <p:cNvPr id="197" name="Google Shape;197;p28"/>
          <p:cNvSpPr/>
          <p:nvPr/>
        </p:nvSpPr>
        <p:spPr>
          <a:xfrm>
            <a:off x="6711150" y="981175"/>
            <a:ext cx="2352564" cy="950940"/>
          </a:xfrm>
          <a:prstGeom prst="cloud">
            <a:avLst/>
          </a:prstGeom>
          <a:solidFill>
            <a:srgbClr val="3C78D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RELIABLE</a:t>
            </a:r>
            <a:endParaRPr/>
          </a:p>
        </p:txBody>
      </p:sp>
      <p:sp>
        <p:nvSpPr>
          <p:cNvPr id="198" name="Google Shape;198;p28"/>
          <p:cNvSpPr txBox="1"/>
          <p:nvPr/>
        </p:nvSpPr>
        <p:spPr>
          <a:xfrm>
            <a:off x="7378725" y="1627025"/>
            <a:ext cx="355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pic>
        <p:nvPicPr>
          <p:cNvPr id="199" name="Google Shape;199;p28"/>
          <p:cNvPicPr preferRelativeResize="0"/>
          <p:nvPr/>
        </p:nvPicPr>
        <p:blipFill>
          <a:blip r:embed="rId3">
            <a:alphaModFix/>
          </a:blip>
          <a:stretch>
            <a:fillRect/>
          </a:stretch>
        </p:blipFill>
        <p:spPr>
          <a:xfrm>
            <a:off x="7113225" y="2687100"/>
            <a:ext cx="1950502" cy="2374927"/>
          </a:xfrm>
          <a:prstGeom prst="rect">
            <a:avLst/>
          </a:prstGeom>
          <a:noFill/>
          <a:ln>
            <a:noFill/>
          </a:ln>
        </p:spPr>
      </p:pic>
      <p:sp>
        <p:nvSpPr>
          <p:cNvPr id="200" name="Google Shape;200;p28"/>
          <p:cNvSpPr txBox="1"/>
          <p:nvPr/>
        </p:nvSpPr>
        <p:spPr>
          <a:xfrm>
            <a:off x="7113225" y="4757575"/>
            <a:ext cx="1901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 u="sng">
                <a:solidFill>
                  <a:schemeClr val="hlink"/>
                </a:solidFill>
                <a:latin typeface="Roboto"/>
                <a:ea typeface="Roboto"/>
                <a:cs typeface="Roboto"/>
                <a:sym typeface="Roboto"/>
                <a:hlinkClick r:id="rId4"/>
              </a:rPr>
              <a:t>https://unsplash.com/photos/flaxAD9Hw4Y?utm_source=unsplash&amp;utm_medium=referral&amp;utm_content=creditShareLink</a:t>
            </a:r>
            <a:r>
              <a:rPr lang="en" sz="500">
                <a:latin typeface="Roboto"/>
                <a:ea typeface="Roboto"/>
                <a:cs typeface="Roboto"/>
                <a:sym typeface="Roboto"/>
              </a:rPr>
              <a:t> </a:t>
            </a:r>
            <a:endParaRPr sz="500">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lang="en" sz="3600"/>
              <a:t>Engaging our PLN</a:t>
            </a:r>
            <a:endParaRPr sz="3600"/>
          </a:p>
        </p:txBody>
      </p:sp>
      <p:sp>
        <p:nvSpPr>
          <p:cNvPr id="206" name="Google Shape;206;p29"/>
          <p:cNvSpPr txBox="1"/>
          <p:nvPr>
            <p:ph idx="1" type="body"/>
          </p:nvPr>
        </p:nvSpPr>
        <p:spPr>
          <a:xfrm>
            <a:off x="387900" y="1232175"/>
            <a:ext cx="8512500" cy="3681600"/>
          </a:xfrm>
          <a:prstGeom prst="rect">
            <a:avLst/>
          </a:prstGeom>
        </p:spPr>
        <p:txBody>
          <a:bodyPr anchorCtr="0" anchor="t" bIns="91425" lIns="91425" spcFirstLastPara="1" rIns="91425" wrap="square" tIns="91425">
            <a:normAutofit lnSpcReduction="10000"/>
          </a:bodyPr>
          <a:lstStyle/>
          <a:p>
            <a:pPr indent="-330200" lvl="0" marL="457200" rtl="0" algn="l">
              <a:lnSpc>
                <a:spcPct val="150000"/>
              </a:lnSpc>
              <a:spcBef>
                <a:spcPts val="0"/>
              </a:spcBef>
              <a:spcAft>
                <a:spcPts val="0"/>
              </a:spcAft>
              <a:buSzPts val="1600"/>
              <a:buFont typeface="Roboto Slab"/>
              <a:buChar char="●"/>
            </a:pPr>
            <a:r>
              <a:rPr lang="en" sz="1600">
                <a:latin typeface="Roboto Slab"/>
                <a:ea typeface="Roboto Slab"/>
                <a:cs typeface="Roboto Slab"/>
                <a:sym typeface="Roboto Slab"/>
              </a:rPr>
              <a:t>Mo Amir- creator is This Is Vancolour podcast</a:t>
            </a:r>
            <a:endParaRPr sz="1600">
              <a:latin typeface="Roboto Slab"/>
              <a:ea typeface="Roboto Slab"/>
              <a:cs typeface="Roboto Slab"/>
              <a:sym typeface="Roboto Slab"/>
            </a:endParaRPr>
          </a:p>
          <a:p>
            <a:pPr indent="-330200" lvl="1" marL="914400" rtl="0" algn="l">
              <a:lnSpc>
                <a:spcPct val="150000"/>
              </a:lnSpc>
              <a:spcBef>
                <a:spcPts val="0"/>
              </a:spcBef>
              <a:spcAft>
                <a:spcPts val="0"/>
              </a:spcAft>
              <a:buSzPts val="1600"/>
              <a:buFont typeface="Roboto Slab"/>
              <a:buChar char="○"/>
            </a:pPr>
            <a:r>
              <a:rPr lang="en" sz="1600">
                <a:latin typeface="Roboto Slab"/>
                <a:ea typeface="Roboto Slab"/>
                <a:cs typeface="Roboto Slab"/>
                <a:sym typeface="Roboto Slab"/>
              </a:rPr>
              <a:t>Has had very influential guests on his podcast ex: Jagmeet Singh NDP Leader</a:t>
            </a:r>
            <a:endParaRPr sz="1600">
              <a:latin typeface="Roboto Slab"/>
              <a:ea typeface="Roboto Slab"/>
              <a:cs typeface="Roboto Slab"/>
              <a:sym typeface="Roboto Slab"/>
            </a:endParaRPr>
          </a:p>
          <a:p>
            <a:pPr indent="-330200" lvl="1" marL="914400" rtl="0" algn="l">
              <a:lnSpc>
                <a:spcPct val="150000"/>
              </a:lnSpc>
              <a:spcBef>
                <a:spcPts val="0"/>
              </a:spcBef>
              <a:spcAft>
                <a:spcPts val="0"/>
              </a:spcAft>
              <a:buSzPts val="1600"/>
              <a:buFont typeface="Roboto Slab"/>
              <a:buChar char="○"/>
            </a:pPr>
            <a:r>
              <a:rPr lang="en" sz="1600">
                <a:latin typeface="Roboto Slab"/>
                <a:ea typeface="Roboto Slab"/>
                <a:cs typeface="Roboto Slab"/>
                <a:sym typeface="Roboto Slab"/>
              </a:rPr>
              <a:t>Started as a hobby, not realizing the potential and the importance of networking to </a:t>
            </a:r>
            <a:r>
              <a:rPr lang="en" sz="1600">
                <a:latin typeface="Roboto Slab"/>
                <a:ea typeface="Roboto Slab"/>
                <a:cs typeface="Roboto Slab"/>
                <a:sym typeface="Roboto Slab"/>
              </a:rPr>
              <a:t>achieve</a:t>
            </a:r>
            <a:r>
              <a:rPr lang="en" sz="1600">
                <a:latin typeface="Roboto Slab"/>
                <a:ea typeface="Roboto Slab"/>
                <a:cs typeface="Roboto Slab"/>
                <a:sym typeface="Roboto Slab"/>
              </a:rPr>
              <a:t> success </a:t>
            </a:r>
            <a:endParaRPr sz="1600">
              <a:latin typeface="Roboto Slab"/>
              <a:ea typeface="Roboto Slab"/>
              <a:cs typeface="Roboto Slab"/>
              <a:sym typeface="Roboto Slab"/>
            </a:endParaRPr>
          </a:p>
          <a:p>
            <a:pPr indent="-330200" lvl="1" marL="914400" rtl="0" algn="l">
              <a:lnSpc>
                <a:spcPct val="150000"/>
              </a:lnSpc>
              <a:spcBef>
                <a:spcPts val="0"/>
              </a:spcBef>
              <a:spcAft>
                <a:spcPts val="0"/>
              </a:spcAft>
              <a:buSzPts val="1600"/>
              <a:buFont typeface="Roboto Slab"/>
              <a:buChar char="○"/>
            </a:pPr>
            <a:r>
              <a:rPr lang="en" sz="1600">
                <a:latin typeface="Roboto Slab"/>
                <a:ea typeface="Roboto Slab"/>
                <a:cs typeface="Roboto Slab"/>
                <a:sym typeface="Roboto Slab"/>
              </a:rPr>
              <a:t>Emphasizes uniqueness of Twitter, allows for direct communication with new people</a:t>
            </a:r>
            <a:endParaRPr sz="1600">
              <a:latin typeface="Roboto Slab"/>
              <a:ea typeface="Roboto Slab"/>
              <a:cs typeface="Roboto Slab"/>
              <a:sym typeface="Roboto Slab"/>
            </a:endParaRPr>
          </a:p>
          <a:p>
            <a:pPr indent="-330200" lvl="1" marL="914400" rtl="0" algn="l">
              <a:lnSpc>
                <a:spcPct val="150000"/>
              </a:lnSpc>
              <a:spcBef>
                <a:spcPts val="0"/>
              </a:spcBef>
              <a:spcAft>
                <a:spcPts val="0"/>
              </a:spcAft>
              <a:buSzPts val="1600"/>
              <a:buFont typeface="Roboto Slab"/>
              <a:buChar char="○"/>
            </a:pPr>
            <a:r>
              <a:rPr lang="en" sz="1600">
                <a:latin typeface="Roboto Slab"/>
                <a:ea typeface="Roboto Slab"/>
                <a:cs typeface="Roboto Slab"/>
                <a:sym typeface="Roboto Slab"/>
              </a:rPr>
              <a:t>“Networks are really important, and i think your reputation as well in terms of how you work with others”- Mo Amir  </a:t>
            </a:r>
            <a:endParaRPr sz="1600">
              <a:latin typeface="Roboto Slab"/>
              <a:ea typeface="Roboto Slab"/>
              <a:cs typeface="Roboto Slab"/>
              <a:sym typeface="Roboto Slab"/>
            </a:endParaRPr>
          </a:p>
          <a:p>
            <a:pPr indent="-330200" lvl="1" marL="914400" rtl="0" algn="l">
              <a:lnSpc>
                <a:spcPct val="150000"/>
              </a:lnSpc>
              <a:spcBef>
                <a:spcPts val="0"/>
              </a:spcBef>
              <a:spcAft>
                <a:spcPts val="0"/>
              </a:spcAft>
              <a:buSzPts val="1600"/>
              <a:buFont typeface="Roboto Slab"/>
              <a:buChar char="○"/>
            </a:pPr>
            <a:r>
              <a:rPr lang="en" sz="1600">
                <a:latin typeface="Roboto Slab"/>
                <a:ea typeface="Roboto Slab"/>
                <a:cs typeface="Roboto Slab"/>
                <a:sym typeface="Roboto Slab"/>
              </a:rPr>
              <a:t>Consistency, reliability, and credibility → have to prove it in your work </a:t>
            </a:r>
            <a:endParaRPr sz="1600">
              <a:latin typeface="Roboto Slab"/>
              <a:ea typeface="Roboto Slab"/>
              <a:cs typeface="Roboto Slab"/>
              <a:sym typeface="Roboto Slab"/>
            </a:endParaRPr>
          </a:p>
          <a:p>
            <a:pPr indent="-330200" lvl="1" marL="914400" rtl="0" algn="l">
              <a:lnSpc>
                <a:spcPct val="150000"/>
              </a:lnSpc>
              <a:spcBef>
                <a:spcPts val="0"/>
              </a:spcBef>
              <a:spcAft>
                <a:spcPts val="0"/>
              </a:spcAft>
              <a:buSzPts val="1600"/>
              <a:buFont typeface="Roboto Slab"/>
              <a:buChar char="○"/>
            </a:pPr>
            <a:r>
              <a:rPr lang="en" sz="1600">
                <a:latin typeface="Roboto Slab"/>
                <a:ea typeface="Roboto Slab"/>
                <a:cs typeface="Roboto Slab"/>
                <a:sym typeface="Roboto Slab"/>
              </a:rPr>
              <a:t>“Social media brings us together, helped the year be more normal” - Mo Amir </a:t>
            </a:r>
            <a:endParaRPr sz="1600">
              <a:latin typeface="Roboto Slab"/>
              <a:ea typeface="Roboto Slab"/>
              <a:cs typeface="Roboto Slab"/>
              <a:sym typeface="Roboto Slab"/>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0"/>
          <p:cNvSpPr txBox="1"/>
          <p:nvPr>
            <p:ph type="title"/>
          </p:nvPr>
        </p:nvSpPr>
        <p:spPr>
          <a:xfrm>
            <a:off x="387900" y="458025"/>
            <a:ext cx="8368200" cy="6861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0"/>
              </a:spcAft>
              <a:buNone/>
            </a:pPr>
            <a:r>
              <a:rPr lang="en" sz="3600"/>
              <a:t>Engaging your PLN</a:t>
            </a:r>
            <a:endParaRPr/>
          </a:p>
        </p:txBody>
      </p:sp>
      <p:sp>
        <p:nvSpPr>
          <p:cNvPr id="212" name="Google Shape;212;p30"/>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00">
                <a:latin typeface="Times New Roman"/>
                <a:ea typeface="Times New Roman"/>
                <a:cs typeface="Times New Roman"/>
                <a:sym typeface="Times New Roman"/>
              </a:rPr>
              <a:t>In my perspective, PLN can be used to help our professional development post-course. Because PLN is a platform that allows people to share their opinion.</a:t>
            </a:r>
            <a:r>
              <a:rPr lang="en" sz="1700">
                <a:solidFill>
                  <a:srgbClr val="444444"/>
                </a:solidFill>
                <a:highlight>
                  <a:srgbClr val="FFFFFF"/>
                </a:highlight>
                <a:latin typeface="Times New Roman"/>
                <a:ea typeface="Times New Roman"/>
                <a:cs typeface="Times New Roman"/>
                <a:sym typeface="Times New Roman"/>
              </a:rPr>
              <a:t> </a:t>
            </a:r>
            <a:endParaRPr sz="1700">
              <a:solidFill>
                <a:srgbClr val="444444"/>
              </a:solidFill>
              <a:highlight>
                <a:srgbClr val="FFFFFF"/>
              </a:highlight>
              <a:latin typeface="Times New Roman"/>
              <a:ea typeface="Times New Roman"/>
              <a:cs typeface="Times New Roman"/>
              <a:sym typeface="Times New Roman"/>
            </a:endParaRPr>
          </a:p>
          <a:p>
            <a:pPr indent="-336550" lvl="0" marL="457200" rtl="0" algn="l">
              <a:spcBef>
                <a:spcPts val="1200"/>
              </a:spcBef>
              <a:spcAft>
                <a:spcPts val="0"/>
              </a:spcAft>
              <a:buSzPts val="1700"/>
              <a:buFont typeface="Times New Roman"/>
              <a:buChar char="●"/>
            </a:pPr>
            <a:r>
              <a:rPr lang="en" sz="1700">
                <a:latin typeface="Times New Roman"/>
                <a:ea typeface="Times New Roman"/>
                <a:cs typeface="Times New Roman"/>
                <a:sym typeface="Times New Roman"/>
              </a:rPr>
              <a:t>there was an app in China called Tieba. The format of Tieba has similarities with PLN. The threshold for creating a group in Tieba is low, but if you are the creator, you can raise the threshold for other members who want to join the group.</a:t>
            </a:r>
            <a:endParaRPr sz="1700">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1"/>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Thank You!</a:t>
            </a:r>
            <a:endParaRPr/>
          </a:p>
        </p:txBody>
      </p:sp>
      <p:sp>
        <p:nvSpPr>
          <p:cNvPr id="218" name="Google Shape;218;p31"/>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p>
            <a:pPr indent="0" lvl="0" marL="0" rtl="0" algn="ctr">
              <a:lnSpc>
                <a:spcPct val="80000"/>
              </a:lnSpc>
              <a:spcBef>
                <a:spcPts val="0"/>
              </a:spcBef>
              <a:spcAft>
                <a:spcPts val="0"/>
              </a:spcAft>
              <a:buSzPts val="1018"/>
              <a:buNone/>
            </a:pPr>
            <a:r>
              <a:rPr lang="en" sz="1820">
                <a:latin typeface="Roboto Slab"/>
                <a:ea typeface="Roboto Slab"/>
                <a:cs typeface="Roboto Slab"/>
                <a:sym typeface="Roboto Slab"/>
              </a:rPr>
              <a:t>Julia Celinski</a:t>
            </a:r>
            <a:endParaRPr sz="1820">
              <a:latin typeface="Roboto Slab"/>
              <a:ea typeface="Roboto Slab"/>
              <a:cs typeface="Roboto Slab"/>
              <a:sym typeface="Roboto Slab"/>
            </a:endParaRPr>
          </a:p>
          <a:p>
            <a:pPr indent="0" lvl="0" marL="0" rtl="0" algn="ctr">
              <a:lnSpc>
                <a:spcPct val="80000"/>
              </a:lnSpc>
              <a:spcBef>
                <a:spcPts val="0"/>
              </a:spcBef>
              <a:spcAft>
                <a:spcPts val="0"/>
              </a:spcAft>
              <a:buSzPts val="1018"/>
              <a:buNone/>
            </a:pPr>
            <a:r>
              <a:rPr lang="en" sz="1820">
                <a:latin typeface="Roboto Slab"/>
                <a:ea typeface="Roboto Slab"/>
                <a:cs typeface="Roboto Slab"/>
                <a:sym typeface="Roboto Slab"/>
              </a:rPr>
              <a:t>Julie Hu</a:t>
            </a:r>
            <a:endParaRPr sz="1820">
              <a:latin typeface="Roboto Slab"/>
              <a:ea typeface="Roboto Slab"/>
              <a:cs typeface="Roboto Slab"/>
              <a:sym typeface="Roboto Slab"/>
            </a:endParaRPr>
          </a:p>
          <a:p>
            <a:pPr indent="0" lvl="0" marL="0" rtl="0" algn="ctr">
              <a:lnSpc>
                <a:spcPct val="80000"/>
              </a:lnSpc>
              <a:spcBef>
                <a:spcPts val="0"/>
              </a:spcBef>
              <a:spcAft>
                <a:spcPts val="0"/>
              </a:spcAft>
              <a:buSzPts val="1018"/>
              <a:buNone/>
            </a:pPr>
            <a:r>
              <a:rPr lang="en" sz="1820">
                <a:latin typeface="Roboto Slab"/>
                <a:ea typeface="Roboto Slab"/>
                <a:cs typeface="Roboto Slab"/>
                <a:sym typeface="Roboto Slab"/>
              </a:rPr>
              <a:t>Marissa Waddell</a:t>
            </a:r>
            <a:endParaRPr sz="1820">
              <a:latin typeface="Roboto Slab"/>
              <a:ea typeface="Roboto Slab"/>
              <a:cs typeface="Roboto Slab"/>
              <a:sym typeface="Roboto Slab"/>
            </a:endParaRPr>
          </a:p>
          <a:p>
            <a:pPr indent="0" lvl="0" marL="0" rtl="0" algn="ctr">
              <a:lnSpc>
                <a:spcPct val="80000"/>
              </a:lnSpc>
              <a:spcBef>
                <a:spcPts val="0"/>
              </a:spcBef>
              <a:spcAft>
                <a:spcPts val="0"/>
              </a:spcAft>
              <a:buSzPts val="1018"/>
              <a:buNone/>
            </a:pPr>
            <a:r>
              <a:rPr lang="en" sz="1820">
                <a:latin typeface="Roboto Slab"/>
                <a:ea typeface="Roboto Slab"/>
                <a:cs typeface="Roboto Slab"/>
                <a:sym typeface="Roboto Slab"/>
              </a:rPr>
              <a:t>Yoghini Kandasamy</a:t>
            </a:r>
            <a:endParaRPr sz="1542"/>
          </a:p>
        </p:txBody>
      </p:sp>
      <p:sp>
        <p:nvSpPr>
          <p:cNvPr id="219" name="Google Shape;219;p31"/>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pic>
        <p:nvPicPr>
          <p:cNvPr id="220" name="Google Shape;220;p31"/>
          <p:cNvPicPr preferRelativeResize="0"/>
          <p:nvPr/>
        </p:nvPicPr>
        <p:blipFill rotWithShape="1">
          <a:blip r:embed="rId3">
            <a:alphaModFix/>
          </a:blip>
          <a:srcRect b="8529" l="2295" r="36810" t="3720"/>
          <a:stretch/>
        </p:blipFill>
        <p:spPr>
          <a:xfrm>
            <a:off x="4939500" y="724200"/>
            <a:ext cx="3837000" cy="3695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title"/>
          </p:nvPr>
        </p:nvSpPr>
        <p:spPr>
          <a:xfrm>
            <a:off x="387900" y="458025"/>
            <a:ext cx="8574300" cy="6861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0"/>
              </a:spcAft>
              <a:buNone/>
            </a:pPr>
            <a:r>
              <a:rPr lang="en" sz="3200"/>
              <a:t>Personal Learning Networks</a:t>
            </a:r>
            <a:endParaRPr sz="4900"/>
          </a:p>
        </p:txBody>
      </p:sp>
      <p:sp>
        <p:nvSpPr>
          <p:cNvPr id="70" name="Google Shape;70;p1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is a PLN?</a:t>
            </a:r>
            <a:endParaRPr/>
          </a:p>
          <a:p>
            <a:pPr indent="-342900" lvl="0" marL="457200" rtl="0" algn="l">
              <a:spcBef>
                <a:spcPts val="1200"/>
              </a:spcBef>
              <a:spcAft>
                <a:spcPts val="0"/>
              </a:spcAft>
              <a:buSzPts val="1800"/>
              <a:buChar char="-"/>
            </a:pPr>
            <a:r>
              <a:rPr lang="en"/>
              <a:t>A way of connecting people and learning from each other</a:t>
            </a:r>
            <a:endParaRPr/>
          </a:p>
          <a:p>
            <a:pPr indent="0" lvl="0" marL="0" rtl="0" algn="l">
              <a:spcBef>
                <a:spcPts val="1200"/>
              </a:spcBef>
              <a:spcAft>
                <a:spcPts val="0"/>
              </a:spcAft>
              <a:buNone/>
            </a:pPr>
            <a:r>
              <a:rPr lang="en"/>
              <a:t>Motivators Encouraging Connections:</a:t>
            </a:r>
            <a:endParaRPr/>
          </a:p>
          <a:p>
            <a:pPr indent="-342900" lvl="0" marL="457200" rtl="0" algn="l">
              <a:spcBef>
                <a:spcPts val="1200"/>
              </a:spcBef>
              <a:spcAft>
                <a:spcPts val="0"/>
              </a:spcAft>
              <a:buSzPts val="1800"/>
              <a:buChar char="-"/>
            </a:pPr>
            <a:r>
              <a:rPr lang="en"/>
              <a:t>Diverse insight</a:t>
            </a:r>
            <a:endParaRPr/>
          </a:p>
          <a:p>
            <a:pPr indent="-342900" lvl="0" marL="457200" rtl="0" algn="l">
              <a:spcBef>
                <a:spcPts val="0"/>
              </a:spcBef>
              <a:spcAft>
                <a:spcPts val="0"/>
              </a:spcAft>
              <a:buSzPts val="1800"/>
              <a:buChar char="-"/>
            </a:pPr>
            <a:r>
              <a:rPr lang="en"/>
              <a:t>Broadened community</a:t>
            </a:r>
            <a:endParaRPr/>
          </a:p>
          <a:p>
            <a:pPr indent="-342900" lvl="0" marL="457200" rtl="0" algn="l">
              <a:spcBef>
                <a:spcPts val="0"/>
              </a:spcBef>
              <a:spcAft>
                <a:spcPts val="0"/>
              </a:spcAft>
              <a:buSzPts val="1800"/>
              <a:buChar char="-"/>
            </a:pPr>
            <a:r>
              <a:rPr lang="en"/>
              <a:t>Wealth of knowledge</a:t>
            </a:r>
            <a:endParaRPr/>
          </a:p>
        </p:txBody>
      </p:sp>
      <p:pic>
        <p:nvPicPr>
          <p:cNvPr id="71" name="Google Shape;71;p14"/>
          <p:cNvPicPr preferRelativeResize="0"/>
          <p:nvPr/>
        </p:nvPicPr>
        <p:blipFill>
          <a:blip r:embed="rId3">
            <a:alphaModFix/>
          </a:blip>
          <a:stretch>
            <a:fillRect/>
          </a:stretch>
        </p:blipFill>
        <p:spPr>
          <a:xfrm>
            <a:off x="6263250" y="3137815"/>
            <a:ext cx="2568826" cy="1650660"/>
          </a:xfrm>
          <a:prstGeom prst="rect">
            <a:avLst/>
          </a:prstGeom>
          <a:noFill/>
          <a:ln>
            <a:noFill/>
          </a:ln>
        </p:spPr>
      </p:pic>
      <p:sp>
        <p:nvSpPr>
          <p:cNvPr id="72" name="Google Shape;72;p14"/>
          <p:cNvSpPr/>
          <p:nvPr/>
        </p:nvSpPr>
        <p:spPr>
          <a:xfrm>
            <a:off x="6419300" y="2542525"/>
            <a:ext cx="452700" cy="602400"/>
          </a:xfrm>
          <a:prstGeom prst="cloudCallout">
            <a:avLst>
              <a:gd fmla="val 48901" name="adj1"/>
              <a:gd fmla="val 6382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4"/>
          <p:cNvSpPr/>
          <p:nvPr/>
        </p:nvSpPr>
        <p:spPr>
          <a:xfrm>
            <a:off x="7495175" y="2628325"/>
            <a:ext cx="452700" cy="430800"/>
          </a:xfrm>
          <a:prstGeom prst="wedgeEllipseCallout">
            <a:avLst>
              <a:gd fmla="val -19583" name="adj1"/>
              <a:gd fmla="val 92102"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4"/>
          <p:cNvSpPr/>
          <p:nvPr/>
        </p:nvSpPr>
        <p:spPr>
          <a:xfrm>
            <a:off x="8299050" y="2098825"/>
            <a:ext cx="682200" cy="602400"/>
          </a:xfrm>
          <a:prstGeom prst="cloudCallout">
            <a:avLst>
              <a:gd fmla="val -26935" name="adj1"/>
              <a:gd fmla="val 121692"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Digital Identity</a:t>
            </a:r>
            <a:endParaRPr/>
          </a:p>
        </p:txBody>
      </p:sp>
      <p:sp>
        <p:nvSpPr>
          <p:cNvPr id="80" name="Google Shape;80;p15"/>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is digital identity?</a:t>
            </a:r>
            <a:endParaRPr/>
          </a:p>
          <a:p>
            <a:pPr indent="-342900" lvl="0" marL="457200" rtl="0" algn="l">
              <a:spcBef>
                <a:spcPts val="1200"/>
              </a:spcBef>
              <a:spcAft>
                <a:spcPts val="0"/>
              </a:spcAft>
              <a:buSzPts val="1800"/>
              <a:buChar char="-"/>
            </a:pPr>
            <a:r>
              <a:rPr lang="en"/>
              <a:t>An online presence that is portrayed on social media</a:t>
            </a:r>
            <a:endParaRPr/>
          </a:p>
          <a:p>
            <a:pPr indent="-342900" lvl="0" marL="457200" rtl="0" algn="l">
              <a:spcBef>
                <a:spcPts val="0"/>
              </a:spcBef>
              <a:spcAft>
                <a:spcPts val="0"/>
              </a:spcAft>
              <a:buSzPts val="1800"/>
              <a:buChar char="-"/>
            </a:pPr>
            <a:r>
              <a:rPr lang="en"/>
              <a:t>Can vary based on the level, such as:</a:t>
            </a:r>
            <a:endParaRPr/>
          </a:p>
          <a:p>
            <a:pPr indent="-317500" lvl="1" marL="914400" rtl="0" algn="l">
              <a:spcBef>
                <a:spcPts val="0"/>
              </a:spcBef>
              <a:spcAft>
                <a:spcPts val="0"/>
              </a:spcAft>
              <a:buSzPts val="1400"/>
              <a:buChar char="-"/>
            </a:pPr>
            <a:r>
              <a:rPr lang="en"/>
              <a:t>Personal or professional</a:t>
            </a:r>
            <a:endParaRPr/>
          </a:p>
          <a:p>
            <a:pPr indent="-317500" lvl="1" marL="914400" rtl="0" algn="l">
              <a:spcBef>
                <a:spcPts val="0"/>
              </a:spcBef>
              <a:spcAft>
                <a:spcPts val="0"/>
              </a:spcAft>
              <a:buSzPts val="1400"/>
              <a:buChar char="-"/>
            </a:pPr>
            <a:r>
              <a:rPr lang="en"/>
              <a:t>Individual or organization</a:t>
            </a:r>
            <a:endParaRPr/>
          </a:p>
          <a:p>
            <a:pPr indent="0" lvl="0" marL="0" rtl="0" algn="l">
              <a:spcBef>
                <a:spcPts val="1200"/>
              </a:spcBef>
              <a:spcAft>
                <a:spcPts val="0"/>
              </a:spcAft>
              <a:buNone/>
            </a:pPr>
            <a:r>
              <a:rPr lang="en"/>
              <a:t>Risk VS Reward:</a:t>
            </a:r>
            <a:endParaRPr/>
          </a:p>
          <a:p>
            <a:pPr indent="-342900" lvl="0" marL="457200" rtl="0" algn="l">
              <a:spcBef>
                <a:spcPts val="1200"/>
              </a:spcBef>
              <a:spcAft>
                <a:spcPts val="0"/>
              </a:spcAft>
              <a:buSzPts val="1800"/>
              <a:buChar char="-"/>
            </a:pPr>
            <a:r>
              <a:rPr lang="en"/>
              <a:t>Risk → compromising positions, bad press</a:t>
            </a:r>
            <a:endParaRPr/>
          </a:p>
          <a:p>
            <a:pPr indent="-342900" lvl="0" marL="457200" rtl="0" algn="l">
              <a:spcBef>
                <a:spcPts val="0"/>
              </a:spcBef>
              <a:spcAft>
                <a:spcPts val="0"/>
              </a:spcAft>
              <a:buSzPts val="1800"/>
              <a:buChar char="-"/>
            </a:pPr>
            <a:r>
              <a:rPr lang="en"/>
              <a:t>Reward → expanding your network, connecting with like minded people</a:t>
            </a:r>
            <a:endParaRPr/>
          </a:p>
        </p:txBody>
      </p:sp>
      <p:pic>
        <p:nvPicPr>
          <p:cNvPr id="81" name="Google Shape;81;p15"/>
          <p:cNvPicPr preferRelativeResize="0"/>
          <p:nvPr/>
        </p:nvPicPr>
        <p:blipFill>
          <a:blip r:embed="rId3">
            <a:alphaModFix/>
          </a:blip>
          <a:stretch>
            <a:fillRect/>
          </a:stretch>
        </p:blipFill>
        <p:spPr>
          <a:xfrm>
            <a:off x="7461375" y="3362600"/>
            <a:ext cx="686100" cy="686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ph type="title"/>
          </p:nvPr>
        </p:nvSpPr>
        <p:spPr>
          <a:xfrm>
            <a:off x="387900" y="803725"/>
            <a:ext cx="8368200" cy="6861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4000"/>
              <a:t>Digital Identity and V&amp;R Mapping</a:t>
            </a:r>
            <a:endParaRPr sz="4000"/>
          </a:p>
          <a:p>
            <a:pPr indent="0" lvl="0" marL="0" rtl="0" algn="l">
              <a:lnSpc>
                <a:spcPct val="115000"/>
              </a:lnSpc>
              <a:spcBef>
                <a:spcPts val="0"/>
              </a:spcBef>
              <a:spcAft>
                <a:spcPts val="0"/>
              </a:spcAft>
              <a:buNone/>
            </a:pPr>
            <a:r>
              <a:t/>
            </a:r>
            <a:endParaRPr sz="3200">
              <a:solidFill>
                <a:srgbClr val="000000"/>
              </a:solidFill>
              <a:latin typeface="Times New Roman"/>
              <a:ea typeface="Times New Roman"/>
              <a:cs typeface="Times New Roman"/>
              <a:sym typeface="Times New Roman"/>
            </a:endParaRPr>
          </a:p>
        </p:txBody>
      </p:sp>
      <p:sp>
        <p:nvSpPr>
          <p:cNvPr id="87" name="Google Shape;87;p16"/>
          <p:cNvSpPr txBox="1"/>
          <p:nvPr>
            <p:ph idx="1" type="body"/>
          </p:nvPr>
        </p:nvSpPr>
        <p:spPr>
          <a:xfrm>
            <a:off x="387900" y="1489825"/>
            <a:ext cx="8368200" cy="4148700"/>
          </a:xfrm>
          <a:prstGeom prst="rect">
            <a:avLst/>
          </a:prstGeom>
        </p:spPr>
        <p:txBody>
          <a:bodyPr anchorCtr="0" anchor="t" bIns="91425" lIns="91425" spcFirstLastPara="1" rIns="91425" wrap="square" tIns="91425">
            <a:normAutofit/>
          </a:bodyPr>
          <a:lstStyle/>
          <a:p>
            <a:pPr indent="-330200" lvl="0" marL="457200" rtl="0" algn="l">
              <a:lnSpc>
                <a:spcPct val="150000"/>
              </a:lnSpc>
              <a:spcBef>
                <a:spcPts val="0"/>
              </a:spcBef>
              <a:spcAft>
                <a:spcPts val="0"/>
              </a:spcAft>
              <a:buSzPts val="1600"/>
              <a:buFont typeface="Roboto Slab"/>
              <a:buChar char="●"/>
            </a:pPr>
            <a:r>
              <a:rPr lang="en" sz="1600">
                <a:latin typeface="Roboto Slab"/>
                <a:ea typeface="Roboto Slab"/>
                <a:cs typeface="Roboto Slab"/>
                <a:sym typeface="Roboto Slab"/>
              </a:rPr>
              <a:t>Digital Identity is the online presence of an </a:t>
            </a:r>
            <a:r>
              <a:rPr lang="en" sz="1600">
                <a:latin typeface="Roboto Slab"/>
                <a:ea typeface="Roboto Slab"/>
                <a:cs typeface="Roboto Slab"/>
                <a:sym typeface="Roboto Slab"/>
              </a:rPr>
              <a:t>individual</a:t>
            </a:r>
            <a:r>
              <a:rPr lang="en" sz="1600">
                <a:latin typeface="Roboto Slab"/>
                <a:ea typeface="Roboto Slab"/>
                <a:cs typeface="Roboto Slab"/>
                <a:sym typeface="Roboto Slab"/>
              </a:rPr>
              <a:t> </a:t>
            </a:r>
            <a:endParaRPr sz="1600">
              <a:latin typeface="Roboto Slab"/>
              <a:ea typeface="Roboto Slab"/>
              <a:cs typeface="Roboto Slab"/>
              <a:sym typeface="Roboto Slab"/>
            </a:endParaRPr>
          </a:p>
          <a:p>
            <a:pPr indent="-330200" lvl="0" marL="457200" rtl="0" algn="l">
              <a:lnSpc>
                <a:spcPct val="150000"/>
              </a:lnSpc>
              <a:spcBef>
                <a:spcPts val="0"/>
              </a:spcBef>
              <a:spcAft>
                <a:spcPts val="0"/>
              </a:spcAft>
              <a:buSzPts val="1600"/>
              <a:buFont typeface="Roboto Slab"/>
              <a:buChar char="●"/>
            </a:pPr>
            <a:r>
              <a:rPr lang="en" sz="1600">
                <a:latin typeface="Roboto Slab"/>
                <a:ea typeface="Roboto Slab"/>
                <a:cs typeface="Roboto Slab"/>
                <a:sym typeface="Roboto Slab"/>
              </a:rPr>
              <a:t>Covid-19 made digital </a:t>
            </a:r>
            <a:r>
              <a:rPr lang="en" sz="1600">
                <a:latin typeface="Roboto Slab"/>
                <a:ea typeface="Roboto Slab"/>
                <a:cs typeface="Roboto Slab"/>
                <a:sym typeface="Roboto Slab"/>
              </a:rPr>
              <a:t>identities</a:t>
            </a:r>
            <a:r>
              <a:rPr lang="en" sz="1600">
                <a:latin typeface="Roboto Slab"/>
                <a:ea typeface="Roboto Slab"/>
                <a:cs typeface="Roboto Slab"/>
                <a:sym typeface="Roboto Slab"/>
              </a:rPr>
              <a:t> were very prominent in our society, as many jobs and social settings were replicated in online settings </a:t>
            </a:r>
            <a:endParaRPr sz="1600">
              <a:latin typeface="Roboto Slab"/>
              <a:ea typeface="Roboto Slab"/>
              <a:cs typeface="Roboto Slab"/>
              <a:sym typeface="Roboto Slab"/>
            </a:endParaRPr>
          </a:p>
          <a:p>
            <a:pPr indent="-330200" lvl="0" marL="457200" rtl="0" algn="l">
              <a:lnSpc>
                <a:spcPct val="150000"/>
              </a:lnSpc>
              <a:spcBef>
                <a:spcPts val="0"/>
              </a:spcBef>
              <a:spcAft>
                <a:spcPts val="0"/>
              </a:spcAft>
              <a:buSzPts val="1600"/>
              <a:buFont typeface="Roboto Slab"/>
              <a:buChar char="●"/>
            </a:pPr>
            <a:r>
              <a:rPr lang="en" sz="1600">
                <a:latin typeface="Roboto Slab"/>
                <a:ea typeface="Roboto Slab"/>
                <a:cs typeface="Roboto Slab"/>
                <a:sym typeface="Roboto Slab"/>
              </a:rPr>
              <a:t>Makes it hard to trust the person on the other side of the screen, learning to source out reliable information is key</a:t>
            </a:r>
            <a:endParaRPr sz="1600">
              <a:latin typeface="Roboto Slab"/>
              <a:ea typeface="Roboto Slab"/>
              <a:cs typeface="Roboto Slab"/>
              <a:sym typeface="Roboto Slab"/>
            </a:endParaRPr>
          </a:p>
          <a:p>
            <a:pPr indent="-330200" lvl="0" marL="457200" rtl="0" algn="l">
              <a:lnSpc>
                <a:spcPct val="150000"/>
              </a:lnSpc>
              <a:spcBef>
                <a:spcPts val="0"/>
              </a:spcBef>
              <a:spcAft>
                <a:spcPts val="0"/>
              </a:spcAft>
              <a:buSzPts val="1600"/>
              <a:buFont typeface="Roboto Slab"/>
              <a:buChar char="●"/>
            </a:pPr>
            <a:r>
              <a:rPr lang="en" sz="1600">
                <a:latin typeface="Roboto Slab"/>
                <a:ea typeface="Roboto Slab"/>
                <a:cs typeface="Roboto Slab"/>
                <a:sym typeface="Roboto Slab"/>
              </a:rPr>
              <a:t>When using something on the internet, our mode of engagement tends to fall on a spectrum;</a:t>
            </a:r>
            <a:endParaRPr sz="1600">
              <a:latin typeface="Roboto Slab"/>
              <a:ea typeface="Roboto Slab"/>
              <a:cs typeface="Roboto Slab"/>
              <a:sym typeface="Roboto Slab"/>
            </a:endParaRPr>
          </a:p>
          <a:p>
            <a:pPr indent="-330200" lvl="1" marL="914400" rtl="0" algn="l">
              <a:lnSpc>
                <a:spcPct val="150000"/>
              </a:lnSpc>
              <a:spcBef>
                <a:spcPts val="0"/>
              </a:spcBef>
              <a:spcAft>
                <a:spcPts val="0"/>
              </a:spcAft>
              <a:buSzPts val="1600"/>
              <a:buFont typeface="Roboto Slab"/>
              <a:buChar char="○"/>
            </a:pPr>
            <a:r>
              <a:rPr lang="en" sz="1600">
                <a:latin typeface="Roboto Slab"/>
                <a:ea typeface="Roboto Slab"/>
                <a:cs typeface="Roboto Slab"/>
                <a:sym typeface="Roboto Slab"/>
              </a:rPr>
              <a:t>Visitor mode, Resident mode, Personal mode, and Institutional mode</a:t>
            </a:r>
            <a:endParaRPr sz="1600">
              <a:latin typeface="Roboto Slab"/>
              <a:ea typeface="Roboto Slab"/>
              <a:cs typeface="Roboto Slab"/>
              <a:sym typeface="Roboto Slab"/>
            </a:endParaRPr>
          </a:p>
          <a:p>
            <a:pPr indent="0" lvl="0" marL="457200" rtl="0" algn="l">
              <a:lnSpc>
                <a:spcPct val="150000"/>
              </a:lnSpc>
              <a:spcBef>
                <a:spcPts val="1200"/>
              </a:spcBef>
              <a:spcAft>
                <a:spcPts val="0"/>
              </a:spcAft>
              <a:buNone/>
            </a:pPr>
            <a:r>
              <a:t/>
            </a:r>
            <a:endParaRPr sz="1600"/>
          </a:p>
          <a:p>
            <a:pPr indent="0" lvl="0" marL="457200" rtl="0" algn="l">
              <a:spcBef>
                <a:spcPts val="1200"/>
              </a:spcBef>
              <a:spcAft>
                <a:spcPts val="1200"/>
              </a:spcAft>
              <a:buNone/>
            </a:pPr>
            <a:r>
              <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ph type="title"/>
          </p:nvPr>
        </p:nvSpPr>
        <p:spPr>
          <a:xfrm>
            <a:off x="387900" y="740750"/>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3200"/>
              <a:t>Digital Identity and V&amp;R Mapping Cont’d</a:t>
            </a:r>
            <a:endParaRPr sz="3200"/>
          </a:p>
          <a:p>
            <a:pPr indent="0" lvl="0" marL="0" rtl="0" algn="l">
              <a:spcBef>
                <a:spcPts val="0"/>
              </a:spcBef>
              <a:spcAft>
                <a:spcPts val="0"/>
              </a:spcAft>
              <a:buSzPts val="990"/>
              <a:buNone/>
            </a:pPr>
            <a:r>
              <a:t/>
            </a:r>
            <a:endParaRPr sz="2700"/>
          </a:p>
        </p:txBody>
      </p:sp>
      <p:sp>
        <p:nvSpPr>
          <p:cNvPr id="93" name="Google Shape;93;p17"/>
          <p:cNvSpPr txBox="1"/>
          <p:nvPr>
            <p:ph idx="1" type="body"/>
          </p:nvPr>
        </p:nvSpPr>
        <p:spPr>
          <a:xfrm>
            <a:off x="387900" y="1426850"/>
            <a:ext cx="4935600" cy="3078900"/>
          </a:xfrm>
          <a:prstGeom prst="rect">
            <a:avLst/>
          </a:prstGeom>
        </p:spPr>
        <p:txBody>
          <a:bodyPr anchorCtr="0" anchor="t" bIns="91425" lIns="91425" spcFirstLastPara="1" rIns="91425" wrap="square" tIns="91425">
            <a:normAutofit lnSpcReduction="20000"/>
          </a:bodyPr>
          <a:lstStyle/>
          <a:p>
            <a:pPr indent="-323850" lvl="0" marL="457200" rtl="0" algn="l">
              <a:lnSpc>
                <a:spcPct val="150000"/>
              </a:lnSpc>
              <a:spcBef>
                <a:spcPts val="0"/>
              </a:spcBef>
              <a:spcAft>
                <a:spcPts val="0"/>
              </a:spcAft>
              <a:buSzPts val="1500"/>
              <a:buFont typeface="Roboto Slab"/>
              <a:buChar char="●"/>
            </a:pPr>
            <a:r>
              <a:rPr lang="en" sz="1500">
                <a:latin typeface="Roboto Slab"/>
                <a:ea typeface="Roboto Slab"/>
                <a:cs typeface="Roboto Slab"/>
                <a:sym typeface="Roboto Slab"/>
              </a:rPr>
              <a:t>A result of Covid-19, students (and professors)  have had to adapt  and become familiarized  with new platforms like Zoom</a:t>
            </a:r>
            <a:endParaRPr sz="1500">
              <a:latin typeface="Roboto Slab"/>
              <a:ea typeface="Roboto Slab"/>
              <a:cs typeface="Roboto Slab"/>
              <a:sym typeface="Roboto Slab"/>
            </a:endParaRPr>
          </a:p>
          <a:p>
            <a:pPr indent="-330200" lvl="0" marL="457200" rtl="0" algn="l">
              <a:lnSpc>
                <a:spcPct val="150000"/>
              </a:lnSpc>
              <a:spcBef>
                <a:spcPts val="0"/>
              </a:spcBef>
              <a:spcAft>
                <a:spcPts val="0"/>
              </a:spcAft>
              <a:buSzPts val="1600"/>
              <a:buFont typeface="Roboto Slab"/>
              <a:buChar char="●"/>
            </a:pPr>
            <a:r>
              <a:rPr lang="en" sz="1600">
                <a:highlight>
                  <a:srgbClr val="3D85C6"/>
                </a:highlight>
                <a:latin typeface="Roboto Slab"/>
                <a:ea typeface="Roboto Slab"/>
                <a:cs typeface="Roboto Slab"/>
                <a:sym typeface="Roboto Slab"/>
              </a:rPr>
              <a:t>Question</a:t>
            </a:r>
            <a:r>
              <a:rPr lang="en" sz="1600">
                <a:latin typeface="Roboto Slab"/>
                <a:ea typeface="Roboto Slab"/>
                <a:cs typeface="Roboto Slab"/>
                <a:sym typeface="Roboto Slab"/>
              </a:rPr>
              <a:t>: From an employer's perspective based on my V&amp;R map and digital identity, what would they easily be able to find online? </a:t>
            </a:r>
            <a:endParaRPr sz="1600">
              <a:latin typeface="Roboto Slab"/>
              <a:ea typeface="Roboto Slab"/>
              <a:cs typeface="Roboto Slab"/>
              <a:sym typeface="Roboto Slab"/>
            </a:endParaRPr>
          </a:p>
          <a:p>
            <a:pPr indent="-330200" lvl="1" marL="914400" rtl="0" algn="l">
              <a:lnSpc>
                <a:spcPct val="150000"/>
              </a:lnSpc>
              <a:spcBef>
                <a:spcPts val="0"/>
              </a:spcBef>
              <a:spcAft>
                <a:spcPts val="0"/>
              </a:spcAft>
              <a:buSzPts val="1600"/>
              <a:buFont typeface="Roboto Slab"/>
              <a:buChar char="○"/>
            </a:pPr>
            <a:r>
              <a:rPr lang="en" sz="1600">
                <a:latin typeface="Roboto Slab"/>
                <a:ea typeface="Roboto Slab"/>
                <a:cs typeface="Roboto Slab"/>
                <a:sym typeface="Roboto Slab"/>
              </a:rPr>
              <a:t>My resident mode social network engagements are set to private settings </a:t>
            </a:r>
            <a:endParaRPr sz="1600">
              <a:latin typeface="Roboto Slab"/>
              <a:ea typeface="Roboto Slab"/>
              <a:cs typeface="Roboto Slab"/>
              <a:sym typeface="Roboto Slab"/>
            </a:endParaRPr>
          </a:p>
        </p:txBody>
      </p:sp>
      <p:pic>
        <p:nvPicPr>
          <p:cNvPr id="94" name="Google Shape;94;p17"/>
          <p:cNvPicPr preferRelativeResize="0"/>
          <p:nvPr/>
        </p:nvPicPr>
        <p:blipFill>
          <a:blip r:embed="rId3">
            <a:alphaModFix/>
          </a:blip>
          <a:stretch>
            <a:fillRect/>
          </a:stretch>
        </p:blipFill>
        <p:spPr>
          <a:xfrm>
            <a:off x="5475900" y="1579250"/>
            <a:ext cx="3515701" cy="222774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type="title"/>
          </p:nvPr>
        </p:nvSpPr>
        <p:spPr>
          <a:xfrm>
            <a:off x="387900" y="584700"/>
            <a:ext cx="8368200" cy="6861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lang="en" sz="3100">
                <a:latin typeface="Times New Roman"/>
                <a:ea typeface="Times New Roman"/>
                <a:cs typeface="Times New Roman"/>
                <a:sym typeface="Times New Roman"/>
              </a:rPr>
              <a:t>PLN space through Social Media platforms </a:t>
            </a:r>
            <a:endParaRPr sz="4800"/>
          </a:p>
        </p:txBody>
      </p:sp>
      <p:sp>
        <p:nvSpPr>
          <p:cNvPr id="100" name="Google Shape;100;p18"/>
          <p:cNvSpPr txBox="1"/>
          <p:nvPr>
            <p:ph idx="1" type="body"/>
          </p:nvPr>
        </p:nvSpPr>
        <p:spPr>
          <a:xfrm>
            <a:off x="342775" y="1559124"/>
            <a:ext cx="8368200" cy="3078900"/>
          </a:xfrm>
          <a:prstGeom prst="rect">
            <a:avLst/>
          </a:prstGeom>
          <a:solidFill>
            <a:schemeClr val="lt1"/>
          </a:solidFill>
        </p:spPr>
        <p:txBody>
          <a:bodyPr anchorCtr="0" anchor="t" bIns="91425" lIns="91425" spcFirstLastPara="1" rIns="91425" wrap="square" tIns="91425">
            <a:normAutofit fontScale="92500"/>
          </a:bodyPr>
          <a:lstStyle/>
          <a:p>
            <a:pPr indent="0" lvl="0" marL="0" rtl="0" algn="l">
              <a:lnSpc>
                <a:spcPct val="150000"/>
              </a:lnSpc>
              <a:spcBef>
                <a:spcPts val="0"/>
              </a:spcBef>
              <a:spcAft>
                <a:spcPts val="0"/>
              </a:spcAft>
              <a:buNone/>
            </a:pPr>
            <a:r>
              <a:rPr lang="en" sz="1600">
                <a:latin typeface="Times New Roman"/>
                <a:ea typeface="Times New Roman"/>
                <a:cs typeface="Times New Roman"/>
                <a:sym typeface="Times New Roman"/>
              </a:rPr>
              <a:t>According to this pandemic spread all world, a new form of PLN space through social media platforms has been create, which is Online classroom. I know many of my chineses friends would love to join into online classroom. is very similar to zoom in that you can turn on the camera and microphone. But unlike zoom, it is an open site that anyone can access, thus creating the atmosphere of studying in a library.</a:t>
            </a:r>
            <a:endParaRPr sz="1600">
              <a:latin typeface="Times New Roman"/>
              <a:ea typeface="Times New Roman"/>
              <a:cs typeface="Times New Roman"/>
              <a:sym typeface="Times New Roman"/>
            </a:endParaRPr>
          </a:p>
          <a:p>
            <a:pPr indent="-322580" lvl="0" marL="457200" rtl="0" algn="l">
              <a:lnSpc>
                <a:spcPct val="150000"/>
              </a:lnSpc>
              <a:spcBef>
                <a:spcPts val="0"/>
              </a:spcBef>
              <a:spcAft>
                <a:spcPts val="0"/>
              </a:spcAft>
              <a:buSzPct val="100000"/>
              <a:buFont typeface="Times New Roman"/>
              <a:buChar char="●"/>
            </a:pPr>
            <a:r>
              <a:rPr lang="en" sz="1600">
                <a:latin typeface="Times New Roman"/>
                <a:ea typeface="Times New Roman"/>
                <a:cs typeface="Times New Roman"/>
                <a:sym typeface="Times New Roman"/>
              </a:rPr>
              <a:t>The advantage that you can enter a group and have a discussion or just study.</a:t>
            </a:r>
            <a:endParaRPr sz="1600">
              <a:latin typeface="Times New Roman"/>
              <a:ea typeface="Times New Roman"/>
              <a:cs typeface="Times New Roman"/>
              <a:sym typeface="Times New Roman"/>
            </a:endParaRPr>
          </a:p>
          <a:p>
            <a:pPr indent="-322580" lvl="0" marL="457200" rtl="0" algn="l">
              <a:lnSpc>
                <a:spcPct val="150000"/>
              </a:lnSpc>
              <a:spcBef>
                <a:spcPts val="0"/>
              </a:spcBef>
              <a:spcAft>
                <a:spcPts val="0"/>
              </a:spcAft>
              <a:buSzPct val="100000"/>
              <a:buFont typeface="Times New Roman"/>
              <a:buChar char="●"/>
            </a:pPr>
            <a:r>
              <a:rPr lang="en" sz="1600">
                <a:latin typeface="Times New Roman"/>
                <a:ea typeface="Times New Roman"/>
                <a:cs typeface="Times New Roman"/>
                <a:sym typeface="Times New Roman"/>
              </a:rPr>
              <a:t>The bad side that allowing everyone in may result in fraudsters or bad guys coming in.（Because it lack of  requirement of personal digital idenity, so that it’s not a very secure environment.)</a:t>
            </a:r>
            <a:endParaRPr sz="1600">
              <a:latin typeface="Times New Roman"/>
              <a:ea typeface="Times New Roman"/>
              <a:cs typeface="Times New Roman"/>
              <a:sym typeface="Times New Roman"/>
            </a:endParaRPr>
          </a:p>
          <a:p>
            <a:pPr indent="0" lvl="0" marL="0" rtl="0" algn="l">
              <a:spcBef>
                <a:spcPts val="0"/>
              </a:spcBef>
              <a:spcAft>
                <a:spcPts val="0"/>
              </a:spcAft>
              <a:buNone/>
            </a:pPr>
            <a:r>
              <a:t/>
            </a:r>
            <a:endParaRPr sz="1300">
              <a:latin typeface="Times New Roman"/>
              <a:ea typeface="Times New Roman"/>
              <a:cs typeface="Times New Roman"/>
              <a:sym typeface="Times New Roman"/>
            </a:endParaRPr>
          </a:p>
          <a:p>
            <a:pPr indent="0" lvl="0" marL="0" rtl="0" algn="l">
              <a:spcBef>
                <a:spcPts val="0"/>
              </a:spcBef>
              <a:spcAft>
                <a:spcPts val="0"/>
              </a:spcAft>
              <a:buNone/>
            </a:pPr>
            <a:r>
              <a:t/>
            </a:r>
            <a:endParaRPr sz="1300">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87900" y="217280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2555"/>
              <a:t>Question : What is your opinion on the importance of both Personal Digital Identity and Professional Digital Identity?</a:t>
            </a:r>
            <a:endParaRPr sz="2555"/>
          </a:p>
          <a:p>
            <a:pPr indent="0" lvl="0" marL="0" rtl="0" algn="ctr">
              <a:spcBef>
                <a:spcPts val="0"/>
              </a:spcBef>
              <a:spcAft>
                <a:spcPts val="0"/>
              </a:spcAft>
              <a:buNone/>
            </a:pPr>
            <a:r>
              <a:t/>
            </a:r>
            <a:endParaRPr/>
          </a:p>
        </p:txBody>
      </p:sp>
      <p:pic>
        <p:nvPicPr>
          <p:cNvPr id="106" name="Google Shape;106;p19"/>
          <p:cNvPicPr preferRelativeResize="0"/>
          <p:nvPr/>
        </p:nvPicPr>
        <p:blipFill rotWithShape="1">
          <a:blip r:embed="rId3">
            <a:alphaModFix/>
          </a:blip>
          <a:srcRect b="-3100" l="0" r="0" t="3100"/>
          <a:stretch/>
        </p:blipFill>
        <p:spPr>
          <a:xfrm>
            <a:off x="3937350" y="3322100"/>
            <a:ext cx="1123200" cy="1154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44800" y="-111875"/>
            <a:ext cx="8368200" cy="686100"/>
          </a:xfrm>
          <a:prstGeom prst="rect">
            <a:avLst/>
          </a:prstGeom>
        </p:spPr>
        <p:txBody>
          <a:bodyPr anchorCtr="0" anchor="b" bIns="91425" lIns="91425" spcFirstLastPara="1" rIns="91425" wrap="square" tIns="91425">
            <a:normAutofit fontScale="90000"/>
          </a:bodyPr>
          <a:lstStyle/>
          <a:p>
            <a:pPr indent="0" lvl="0" marL="457200" rtl="0" algn="l">
              <a:lnSpc>
                <a:spcPct val="115000"/>
              </a:lnSpc>
              <a:spcBef>
                <a:spcPts val="0"/>
              </a:spcBef>
              <a:spcAft>
                <a:spcPts val="0"/>
              </a:spcAft>
              <a:buNone/>
            </a:pPr>
            <a:r>
              <a:t/>
            </a:r>
            <a:endParaRPr sz="13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lang="en" sz="2555"/>
              <a:t>MY PLN + INCLUSION </a:t>
            </a:r>
            <a:endParaRPr sz="2555"/>
          </a:p>
        </p:txBody>
      </p:sp>
      <p:sp>
        <p:nvSpPr>
          <p:cNvPr id="112" name="Google Shape;112;p20"/>
          <p:cNvSpPr/>
          <p:nvPr/>
        </p:nvSpPr>
        <p:spPr>
          <a:xfrm>
            <a:off x="2752925" y="1535350"/>
            <a:ext cx="2514996" cy="1460268"/>
          </a:xfrm>
          <a:prstGeom prst="cloud">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0"/>
          <p:cNvSpPr txBox="1"/>
          <p:nvPr/>
        </p:nvSpPr>
        <p:spPr>
          <a:xfrm>
            <a:off x="2989950" y="1888425"/>
            <a:ext cx="19209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
                <a:latin typeface="Times New Roman"/>
                <a:ea typeface="Times New Roman"/>
                <a:cs typeface="Times New Roman"/>
                <a:sym typeface="Times New Roman"/>
              </a:rPr>
              <a:t>INCLUSION IN MY PLN</a:t>
            </a:r>
            <a:endParaRPr b="1" i="1">
              <a:latin typeface="Times New Roman"/>
              <a:ea typeface="Times New Roman"/>
              <a:cs typeface="Times New Roman"/>
              <a:sym typeface="Times New Roman"/>
            </a:endParaRPr>
          </a:p>
        </p:txBody>
      </p:sp>
      <p:sp>
        <p:nvSpPr>
          <p:cNvPr id="114" name="Google Shape;114;p20"/>
          <p:cNvSpPr/>
          <p:nvPr/>
        </p:nvSpPr>
        <p:spPr>
          <a:xfrm>
            <a:off x="1909875" y="1217200"/>
            <a:ext cx="1195200" cy="1206000"/>
          </a:xfrm>
          <a:prstGeom prst="ellipse">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0"/>
          <p:cNvSpPr/>
          <p:nvPr/>
        </p:nvSpPr>
        <p:spPr>
          <a:xfrm>
            <a:off x="4841350" y="1593225"/>
            <a:ext cx="1195200" cy="1206000"/>
          </a:xfrm>
          <a:prstGeom prst="ellipse">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0"/>
          <p:cNvSpPr txBox="1"/>
          <p:nvPr/>
        </p:nvSpPr>
        <p:spPr>
          <a:xfrm>
            <a:off x="2473775" y="2862575"/>
            <a:ext cx="73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pic>
        <p:nvPicPr>
          <p:cNvPr id="117" name="Google Shape;117;p20"/>
          <p:cNvPicPr preferRelativeResize="0"/>
          <p:nvPr/>
        </p:nvPicPr>
        <p:blipFill>
          <a:blip r:embed="rId3">
            <a:alphaModFix/>
          </a:blip>
          <a:stretch>
            <a:fillRect/>
          </a:stretch>
        </p:blipFill>
        <p:spPr>
          <a:xfrm>
            <a:off x="5306342" y="217025"/>
            <a:ext cx="2082858" cy="1033175"/>
          </a:xfrm>
          <a:prstGeom prst="rect">
            <a:avLst/>
          </a:prstGeom>
          <a:noFill/>
          <a:ln>
            <a:noFill/>
          </a:ln>
        </p:spPr>
      </p:pic>
      <p:pic>
        <p:nvPicPr>
          <p:cNvPr id="118" name="Google Shape;118;p20"/>
          <p:cNvPicPr preferRelativeResize="0"/>
          <p:nvPr/>
        </p:nvPicPr>
        <p:blipFill>
          <a:blip r:embed="rId4">
            <a:alphaModFix/>
          </a:blip>
          <a:stretch>
            <a:fillRect/>
          </a:stretch>
        </p:blipFill>
        <p:spPr>
          <a:xfrm>
            <a:off x="7045676" y="2827200"/>
            <a:ext cx="2038451" cy="2216301"/>
          </a:xfrm>
          <a:prstGeom prst="rect">
            <a:avLst/>
          </a:prstGeom>
          <a:noFill/>
          <a:ln>
            <a:noFill/>
          </a:ln>
        </p:spPr>
      </p:pic>
      <p:sp>
        <p:nvSpPr>
          <p:cNvPr id="119" name="Google Shape;119;p20"/>
          <p:cNvSpPr txBox="1"/>
          <p:nvPr/>
        </p:nvSpPr>
        <p:spPr>
          <a:xfrm>
            <a:off x="2068350" y="1620100"/>
            <a:ext cx="119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VOICES</a:t>
            </a:r>
            <a:endParaRPr>
              <a:latin typeface="Roboto"/>
              <a:ea typeface="Roboto"/>
              <a:cs typeface="Roboto"/>
              <a:sym typeface="Roboto"/>
            </a:endParaRPr>
          </a:p>
        </p:txBody>
      </p:sp>
      <p:sp>
        <p:nvSpPr>
          <p:cNvPr id="120" name="Google Shape;120;p20"/>
          <p:cNvSpPr/>
          <p:nvPr/>
        </p:nvSpPr>
        <p:spPr>
          <a:xfrm rot="-9311888">
            <a:off x="1607539" y="1124112"/>
            <a:ext cx="449126" cy="153272"/>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0"/>
          <p:cNvSpPr/>
          <p:nvPr/>
        </p:nvSpPr>
        <p:spPr>
          <a:xfrm rot="5389904">
            <a:off x="519929" y="2546249"/>
            <a:ext cx="408602" cy="153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0"/>
          <p:cNvSpPr txBox="1"/>
          <p:nvPr/>
        </p:nvSpPr>
        <p:spPr>
          <a:xfrm>
            <a:off x="101450" y="942238"/>
            <a:ext cx="1461300" cy="4002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PERSPECTIVES</a:t>
            </a:r>
            <a:endParaRPr>
              <a:latin typeface="Roboto"/>
              <a:ea typeface="Roboto"/>
              <a:cs typeface="Roboto"/>
              <a:sym typeface="Roboto"/>
            </a:endParaRPr>
          </a:p>
        </p:txBody>
      </p:sp>
      <p:sp>
        <p:nvSpPr>
          <p:cNvPr id="123" name="Google Shape;123;p20"/>
          <p:cNvSpPr txBox="1"/>
          <p:nvPr/>
        </p:nvSpPr>
        <p:spPr>
          <a:xfrm>
            <a:off x="131325" y="1449575"/>
            <a:ext cx="1461300" cy="8619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a:ea typeface="Roboto"/>
                <a:cs typeface="Roboto"/>
                <a:sym typeface="Roboto"/>
              </a:rPr>
              <a:t>LOCAL AND ABROAD COMMUNITIES OF PEOPLE</a:t>
            </a:r>
            <a:endParaRPr sz="1100">
              <a:latin typeface="Roboto"/>
              <a:ea typeface="Roboto"/>
              <a:cs typeface="Roboto"/>
              <a:sym typeface="Roboto"/>
            </a:endParaRPr>
          </a:p>
        </p:txBody>
      </p:sp>
      <p:sp>
        <p:nvSpPr>
          <p:cNvPr id="124" name="Google Shape;124;p20"/>
          <p:cNvSpPr txBox="1"/>
          <p:nvPr/>
        </p:nvSpPr>
        <p:spPr>
          <a:xfrm>
            <a:off x="101450" y="2993700"/>
            <a:ext cx="3382200" cy="1585500"/>
          </a:xfrm>
          <a:prstGeom prst="rect">
            <a:avLst/>
          </a:prstGeom>
          <a:solidFill>
            <a:schemeClr val="dk1"/>
          </a:solidFill>
          <a:ln>
            <a:noFill/>
          </a:ln>
        </p:spPr>
        <p:txBody>
          <a:bodyPr anchorCtr="0" anchor="t" bIns="91425" lIns="91425" spcFirstLastPara="1" rIns="91425" wrap="square" tIns="91425">
            <a:spAutoFit/>
          </a:bodyPr>
          <a:lstStyle/>
          <a:p>
            <a:pPr indent="-311150" lvl="0" marL="457200" rtl="0" algn="l">
              <a:spcBef>
                <a:spcPts val="0"/>
              </a:spcBef>
              <a:spcAft>
                <a:spcPts val="0"/>
              </a:spcAft>
              <a:buSzPts val="1300"/>
              <a:buFont typeface="Roboto"/>
              <a:buChar char="➔"/>
            </a:pPr>
            <a:r>
              <a:rPr lang="en" sz="1300">
                <a:latin typeface="Roboto"/>
                <a:ea typeface="Roboto"/>
                <a:cs typeface="Roboto"/>
                <a:sym typeface="Roboto"/>
              </a:rPr>
              <a:t>RESEARCH PAPERS/ JOURNAL ARTICLE: </a:t>
            </a:r>
            <a:endParaRPr sz="1300">
              <a:latin typeface="Roboto"/>
              <a:ea typeface="Roboto"/>
              <a:cs typeface="Roboto"/>
              <a:sym typeface="Roboto"/>
            </a:endParaRPr>
          </a:p>
          <a:p>
            <a:pPr indent="-311150" lvl="1" marL="914400" rtl="0" algn="l">
              <a:spcBef>
                <a:spcPts val="0"/>
              </a:spcBef>
              <a:spcAft>
                <a:spcPts val="0"/>
              </a:spcAft>
              <a:buSzPts val="1300"/>
              <a:buFont typeface="Roboto"/>
              <a:buChar char="◆"/>
            </a:pPr>
            <a:r>
              <a:rPr lang="en" sz="1300">
                <a:latin typeface="Roboto"/>
                <a:ea typeface="Roboto"/>
                <a:cs typeface="Roboto"/>
                <a:sym typeface="Roboto"/>
              </a:rPr>
              <a:t>Cited &amp; credible with raw data</a:t>
            </a:r>
            <a:endParaRPr sz="1300">
              <a:latin typeface="Roboto"/>
              <a:ea typeface="Roboto"/>
              <a:cs typeface="Roboto"/>
              <a:sym typeface="Roboto"/>
            </a:endParaRPr>
          </a:p>
          <a:p>
            <a:pPr indent="-311150" lvl="0" marL="457200" rtl="0" algn="l">
              <a:spcBef>
                <a:spcPts val="0"/>
              </a:spcBef>
              <a:spcAft>
                <a:spcPts val="0"/>
              </a:spcAft>
              <a:buSzPts val="1300"/>
              <a:buFont typeface="Roboto"/>
              <a:buChar char="➔"/>
            </a:pPr>
            <a:r>
              <a:rPr lang="en" sz="1300">
                <a:latin typeface="Roboto"/>
                <a:ea typeface="Roboto"/>
                <a:cs typeface="Roboto"/>
                <a:sym typeface="Roboto"/>
              </a:rPr>
              <a:t>BOOKS &amp; PODCAST:</a:t>
            </a:r>
            <a:endParaRPr sz="1300">
              <a:latin typeface="Roboto"/>
              <a:ea typeface="Roboto"/>
              <a:cs typeface="Roboto"/>
              <a:sym typeface="Roboto"/>
            </a:endParaRPr>
          </a:p>
          <a:p>
            <a:pPr indent="-311150" lvl="1" marL="914400" rtl="0" algn="l">
              <a:spcBef>
                <a:spcPts val="0"/>
              </a:spcBef>
              <a:spcAft>
                <a:spcPts val="0"/>
              </a:spcAft>
              <a:buSzPts val="1300"/>
              <a:buFont typeface="Roboto"/>
              <a:buChar char="◆"/>
            </a:pPr>
            <a:r>
              <a:rPr lang="en" sz="1300">
                <a:latin typeface="Roboto"/>
                <a:ea typeface="Roboto"/>
                <a:cs typeface="Roboto"/>
                <a:sym typeface="Roboto"/>
              </a:rPr>
              <a:t>From people around the world</a:t>
            </a:r>
            <a:endParaRPr sz="1300">
              <a:latin typeface="Roboto"/>
              <a:ea typeface="Roboto"/>
              <a:cs typeface="Roboto"/>
              <a:sym typeface="Roboto"/>
            </a:endParaRPr>
          </a:p>
          <a:p>
            <a:pPr indent="-311150" lvl="0" marL="457200" rtl="0" algn="l">
              <a:spcBef>
                <a:spcPts val="0"/>
              </a:spcBef>
              <a:spcAft>
                <a:spcPts val="0"/>
              </a:spcAft>
              <a:buSzPts val="1300"/>
              <a:buFont typeface="Roboto"/>
              <a:buChar char="➔"/>
            </a:pPr>
            <a:r>
              <a:rPr lang="en" sz="1300">
                <a:latin typeface="Roboto"/>
                <a:ea typeface="Roboto"/>
                <a:cs typeface="Roboto"/>
                <a:sym typeface="Roboto"/>
              </a:rPr>
              <a:t>SOCIAL MEDIA: Bridging the gap, the spread of awareness/education.</a:t>
            </a:r>
            <a:endParaRPr sz="1300">
              <a:latin typeface="Roboto"/>
              <a:ea typeface="Roboto"/>
              <a:cs typeface="Roboto"/>
              <a:sym typeface="Roboto"/>
            </a:endParaRPr>
          </a:p>
        </p:txBody>
      </p:sp>
      <p:sp>
        <p:nvSpPr>
          <p:cNvPr id="125" name="Google Shape;125;p20"/>
          <p:cNvSpPr txBox="1"/>
          <p:nvPr/>
        </p:nvSpPr>
        <p:spPr>
          <a:xfrm>
            <a:off x="4841350" y="1888425"/>
            <a:ext cx="11235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MEDIUM OF USE</a:t>
            </a:r>
            <a:endParaRPr>
              <a:latin typeface="Roboto"/>
              <a:ea typeface="Roboto"/>
              <a:cs typeface="Roboto"/>
              <a:sym typeface="Roboto"/>
            </a:endParaRPr>
          </a:p>
        </p:txBody>
      </p:sp>
      <p:sp>
        <p:nvSpPr>
          <p:cNvPr id="126" name="Google Shape;126;p20"/>
          <p:cNvSpPr/>
          <p:nvPr/>
        </p:nvSpPr>
        <p:spPr>
          <a:xfrm rot="4021959">
            <a:off x="5753769" y="2663776"/>
            <a:ext cx="448993" cy="153278"/>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0"/>
          <p:cNvSpPr txBox="1"/>
          <p:nvPr/>
        </p:nvSpPr>
        <p:spPr>
          <a:xfrm>
            <a:off x="3877700" y="3070925"/>
            <a:ext cx="2802300" cy="1908600"/>
          </a:xfrm>
          <a:prstGeom prst="rect">
            <a:avLst/>
          </a:prstGeom>
          <a:solidFill>
            <a:schemeClr val="dk1"/>
          </a:solid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
                <a:latin typeface="Roboto"/>
                <a:ea typeface="Roboto"/>
                <a:cs typeface="Roboto"/>
                <a:sym typeface="Roboto"/>
              </a:rPr>
              <a:t>Providing means of support and to use each application to its the best advantage to help mitigate the trouble of articulation especially when not using the right learning network for the goal in mind. </a:t>
            </a:r>
            <a:endParaRPr>
              <a:latin typeface="Roboto"/>
              <a:ea typeface="Roboto"/>
              <a:cs typeface="Roboto"/>
              <a:sym typeface="Roboto"/>
            </a:endParaRPr>
          </a:p>
        </p:txBody>
      </p:sp>
      <p:pic>
        <p:nvPicPr>
          <p:cNvPr id="128" name="Google Shape;128;p20"/>
          <p:cNvPicPr preferRelativeResize="0"/>
          <p:nvPr/>
        </p:nvPicPr>
        <p:blipFill>
          <a:blip r:embed="rId5">
            <a:alphaModFix/>
          </a:blip>
          <a:stretch>
            <a:fillRect/>
          </a:stretch>
        </p:blipFill>
        <p:spPr>
          <a:xfrm>
            <a:off x="7474500" y="217022"/>
            <a:ext cx="1609625" cy="2415048"/>
          </a:xfrm>
          <a:prstGeom prst="rect">
            <a:avLst/>
          </a:prstGeom>
          <a:noFill/>
          <a:ln>
            <a:noFill/>
          </a:ln>
        </p:spPr>
      </p:pic>
      <p:sp>
        <p:nvSpPr>
          <p:cNvPr id="129" name="Google Shape;129;p20"/>
          <p:cNvSpPr txBox="1"/>
          <p:nvPr/>
        </p:nvSpPr>
        <p:spPr>
          <a:xfrm>
            <a:off x="6879300" y="2526800"/>
            <a:ext cx="2371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 u="sng">
                <a:solidFill>
                  <a:schemeClr val="hlink"/>
                </a:solidFill>
                <a:latin typeface="Roboto"/>
                <a:ea typeface="Roboto"/>
                <a:cs typeface="Roboto"/>
                <a:sym typeface="Roboto"/>
                <a:hlinkClick r:id="rId6"/>
              </a:rPr>
              <a:t>https://unsplash.com/photos/zs-PAgqgenQ?utm_source=unsplash&amp;utm_medium=referral&amp;utm_content=creditShareLink</a:t>
            </a:r>
            <a:r>
              <a:rPr lang="en" sz="500">
                <a:latin typeface="Roboto"/>
                <a:ea typeface="Roboto"/>
                <a:cs typeface="Roboto"/>
                <a:sym typeface="Roboto"/>
              </a:rPr>
              <a:t> </a:t>
            </a:r>
            <a:endParaRPr sz="500">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
        <p:nvSpPr>
          <p:cNvPr id="135" name="Google Shape;135;p21"/>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6" name="Google Shape;136;p21"/>
          <p:cNvPicPr preferRelativeResize="0"/>
          <p:nvPr/>
        </p:nvPicPr>
        <p:blipFill>
          <a:blip r:embed="rId3">
            <a:alphaModFix/>
          </a:blip>
          <a:stretch>
            <a:fillRect/>
          </a:stretch>
        </p:blipFill>
        <p:spPr>
          <a:xfrm>
            <a:off x="0" y="0"/>
            <a:ext cx="9144000" cy="5143500"/>
          </a:xfrm>
          <a:prstGeom prst="rect">
            <a:avLst/>
          </a:prstGeom>
          <a:noFill/>
          <a:ln>
            <a:noFill/>
          </a:ln>
        </p:spPr>
      </p:pic>
      <p:sp>
        <p:nvSpPr>
          <p:cNvPr id="137" name="Google Shape;137;p21"/>
          <p:cNvSpPr txBox="1"/>
          <p:nvPr/>
        </p:nvSpPr>
        <p:spPr>
          <a:xfrm>
            <a:off x="2303175" y="348900"/>
            <a:ext cx="1451100" cy="400200"/>
          </a:xfrm>
          <a:prstGeom prst="rect">
            <a:avLst/>
          </a:prstGeom>
          <a:solidFill>
            <a:srgbClr val="F1C23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“SWEET SPOT”</a:t>
            </a:r>
            <a:endParaRPr>
              <a:latin typeface="Roboto"/>
              <a:ea typeface="Roboto"/>
              <a:cs typeface="Roboto"/>
              <a:sym typeface="Roboto"/>
            </a:endParaRPr>
          </a:p>
        </p:txBody>
      </p:sp>
      <p:cxnSp>
        <p:nvCxnSpPr>
          <p:cNvPr id="138" name="Google Shape;138;p21"/>
          <p:cNvCxnSpPr>
            <a:stCxn id="137" idx="2"/>
          </p:cNvCxnSpPr>
          <p:nvPr/>
        </p:nvCxnSpPr>
        <p:spPr>
          <a:xfrm>
            <a:off x="3028725" y="749100"/>
            <a:ext cx="1454100" cy="20634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